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sldIdLst>
    <p:sldId id="376" r:id="rId3"/>
    <p:sldId id="486" r:id="rId4"/>
    <p:sldId id="487" r:id="rId5"/>
    <p:sldId id="512" r:id="rId6"/>
    <p:sldId id="498" r:id="rId7"/>
    <p:sldId id="513" r:id="rId8"/>
    <p:sldId id="514" r:id="rId9"/>
    <p:sldId id="500" r:id="rId10"/>
    <p:sldId id="515" r:id="rId11"/>
    <p:sldId id="516" r:id="rId12"/>
    <p:sldId id="499" r:id="rId13"/>
    <p:sldId id="517" r:id="rId14"/>
    <p:sldId id="518" r:id="rId15"/>
    <p:sldId id="488" r:id="rId16"/>
    <p:sldId id="501" r:id="rId17"/>
    <p:sldId id="502" r:id="rId18"/>
    <p:sldId id="519" r:id="rId19"/>
    <p:sldId id="503" r:id="rId20"/>
    <p:sldId id="504" r:id="rId21"/>
    <p:sldId id="520" r:id="rId22"/>
    <p:sldId id="521" r:id="rId23"/>
    <p:sldId id="505" r:id="rId24"/>
    <p:sldId id="522" r:id="rId25"/>
    <p:sldId id="489" r:id="rId26"/>
    <p:sldId id="506" r:id="rId27"/>
    <p:sldId id="523" r:id="rId28"/>
    <p:sldId id="524" r:id="rId29"/>
    <p:sldId id="508" r:id="rId30"/>
    <p:sldId id="525" r:id="rId31"/>
    <p:sldId id="526" r:id="rId32"/>
    <p:sldId id="507" r:id="rId33"/>
    <p:sldId id="527" r:id="rId34"/>
    <p:sldId id="528" r:id="rId35"/>
    <p:sldId id="490" r:id="rId36"/>
    <p:sldId id="509" r:id="rId37"/>
    <p:sldId id="529" r:id="rId38"/>
    <p:sldId id="530" r:id="rId39"/>
    <p:sldId id="454" r:id="rId40"/>
    <p:sldId id="389" r:id="rId41"/>
    <p:sldId id="39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44" autoAdjust="0"/>
    <p:restoredTop sz="56432" autoAdjust="0"/>
  </p:normalViewPr>
  <p:slideViewPr>
    <p:cSldViewPr snapToGrid="0">
      <p:cViewPr varScale="1">
        <p:scale>
          <a:sx n="46" d="100"/>
          <a:sy n="46" d="100"/>
        </p:scale>
        <p:origin x="2472" y="48"/>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75B2BA-35DB-40E4-9A07-296BEA1F5BF8}" type="datetimeFigureOut">
              <a:rPr lang="en-US" smtClean="0"/>
              <a:t>7/16/2022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54C465-7967-48E9-805C-4131E9EF2063}" type="slidenum">
              <a:rPr lang="en-US" smtClean="0"/>
              <a:t>‹#›</a:t>
            </a:fld>
            <a:endParaRPr lang="en-US"/>
          </a:p>
        </p:txBody>
      </p:sp>
    </p:spTree>
    <p:extLst>
      <p:ext uri="{BB962C8B-B14F-4D97-AF65-F5344CB8AC3E}">
        <p14:creationId xmlns:p14="http://schemas.microsoft.com/office/powerpoint/2010/main" val="38172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D1D1D"/>
                </a:solidFill>
                <a:effectLst/>
                <a:latin typeface="Noto Sans" panose="020B0502040504020204" pitchFamily="34" charset="0"/>
              </a:rPr>
              <a:t>In this ppt we will study about Use of WCAG Guidelines.</a:t>
            </a:r>
          </a:p>
          <a:p>
            <a:pPr algn="l"/>
            <a:r>
              <a:rPr lang="en-US" b="0" i="0" dirty="0">
                <a:solidFill>
                  <a:srgbClr val="1D1D1D"/>
                </a:solidFill>
                <a:effectLst/>
                <a:latin typeface="Noto Sans" panose="020B0502040504020204" pitchFamily="34" charset="0"/>
              </a:rPr>
              <a:t>Web Content Accessibility Guidelines (WCAG), explains how to make web content more accessible to people with disabilities. WCAG covers web sites, applications, and other digital content. It is developed by the World Wide Web Consortium (W3C) Web Accessibility Initiative (WAI). WCAG is an international standard.</a:t>
            </a:r>
          </a:p>
          <a:p>
            <a:pPr algn="l"/>
            <a:endParaRPr lang="en-US" b="0" i="0" dirty="0">
              <a:solidFill>
                <a:srgbClr val="1D1D1D"/>
              </a:solidFill>
              <a:effectLst/>
              <a:latin typeface="Noto Sans" panose="020B0502040504020204" pitchFamily="34" charset="0"/>
            </a:endParaRPr>
          </a:p>
          <a:p>
            <a:pPr algn="l"/>
            <a:r>
              <a:rPr lang="en-US" b="0" i="0" dirty="0">
                <a:solidFill>
                  <a:srgbClr val="1D1D1D"/>
                </a:solidFill>
                <a:effectLst/>
                <a:latin typeface="Noto Sans" panose="020B0502040504020204" pitchFamily="34" charset="0"/>
              </a:rPr>
              <a:t>There are three levels of conformance:</a:t>
            </a:r>
          </a:p>
          <a:p>
            <a:pPr marL="171450" indent="-171450" algn="l">
              <a:buFont typeface="Arial" panose="020B0604020202020204" pitchFamily="34" charset="0"/>
              <a:buChar char="•"/>
            </a:pPr>
            <a:r>
              <a:rPr lang="en-US" b="0" i="0" dirty="0">
                <a:solidFill>
                  <a:srgbClr val="1D1D1D"/>
                </a:solidFill>
                <a:effectLst/>
                <a:latin typeface="Noto Sans" panose="020B0502040504020204" pitchFamily="34" charset="0"/>
              </a:rPr>
              <a:t>Level A is the minimum level.</a:t>
            </a:r>
          </a:p>
          <a:p>
            <a:pPr marL="171450" indent="-171450" algn="l">
              <a:buFont typeface="Arial" panose="020B0604020202020204" pitchFamily="34" charset="0"/>
              <a:buChar char="•"/>
            </a:pPr>
            <a:r>
              <a:rPr lang="en-US" b="0" i="0" dirty="0">
                <a:solidFill>
                  <a:srgbClr val="1D1D1D"/>
                </a:solidFill>
                <a:effectLst/>
                <a:latin typeface="Noto Sans" panose="020B0502040504020204" pitchFamily="34" charset="0"/>
              </a:rPr>
              <a:t>Level AA includes all Level A and AA requirements. Many organizations strive to meet Level AA.</a:t>
            </a:r>
          </a:p>
          <a:p>
            <a:pPr marL="171450" indent="-171450" algn="l">
              <a:buFont typeface="Arial" panose="020B0604020202020204" pitchFamily="34" charset="0"/>
              <a:buChar char="•"/>
            </a:pPr>
            <a:r>
              <a:rPr lang="en-US" b="0" i="0" dirty="0">
                <a:solidFill>
                  <a:srgbClr val="1D1D1D"/>
                </a:solidFill>
                <a:effectLst/>
                <a:latin typeface="Noto Sans" panose="020B0502040504020204" pitchFamily="34" charset="0"/>
              </a:rPr>
              <a:t>Level AAA includes all Level A, AA, and AAA requirements.</a:t>
            </a:r>
          </a:p>
          <a:p>
            <a:endParaRPr lang="en-IN" dirty="0"/>
          </a:p>
          <a:p>
            <a:r>
              <a:rPr lang="en-IN" dirty="0"/>
              <a:t>In our Accessibility course, we have learnt WGAG Guidelines but </a:t>
            </a:r>
            <a:r>
              <a:rPr lang="en-US" sz="1800" kern="1000" dirty="0">
                <a:solidFill>
                  <a:srgbClr val="595959"/>
                </a:solidFill>
                <a:effectLst/>
                <a:latin typeface="Century Gothic" panose="020B0502020202020204" pitchFamily="34" charset="0"/>
                <a:ea typeface="Century Gothic" panose="020B0502020202020204" pitchFamily="34" charset="0"/>
                <a:cs typeface="Times New Roman" panose="02020603050405020304" pitchFamily="18" charset="0"/>
              </a:rPr>
              <a:t>it is important to ensure that we are correctly interpreting the guidelines ourselves, to not identify false positive or false negatives.</a:t>
            </a:r>
          </a:p>
          <a:p>
            <a:endParaRPr lang="en-US" sz="1800" kern="1000" dirty="0">
              <a:solidFill>
                <a:srgbClr val="595959"/>
              </a:solidFill>
              <a:effectLst/>
              <a:latin typeface="Century Gothic" panose="020B0502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0" dirty="0">
                <a:solidFill>
                  <a:srgbClr val="595959"/>
                </a:solidFill>
                <a:effectLst/>
                <a:latin typeface="Century Gothic" panose="020B0502020202020204" pitchFamily="34" charset="0"/>
                <a:ea typeface="Century Gothic" panose="020B0502020202020204" pitchFamily="34" charset="0"/>
                <a:cs typeface="Times New Roman" panose="02020603050405020304" pitchFamily="18" charset="0"/>
              </a:rPr>
              <a:t>Accessibility makes a difference in the lives of real people. </a:t>
            </a:r>
            <a:r>
              <a:rPr lang="en-US" sz="1800" kern="1000" dirty="0">
                <a:solidFill>
                  <a:srgbClr val="595959"/>
                </a:solidFill>
                <a:effectLst/>
                <a:latin typeface="Century Gothic" panose="020B0502020202020204" pitchFamily="34" charset="0"/>
                <a:ea typeface="Century Gothic" panose="020B0502020202020204" pitchFamily="34" charset="0"/>
              </a:rPr>
              <a:t>Whenever possible, we should think through the full implications of our designs, and not just the technical accessibility, and feel free to incorporate WCAG level AAA ideas into our site, and to even go beyond WCAG to incorporate best practices for disability usability.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0" dirty="0">
              <a:solidFill>
                <a:srgbClr val="595959"/>
              </a:solidFill>
              <a:effectLst/>
              <a:latin typeface="Century Gothic" panose="020B0502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0" dirty="0">
                <a:solidFill>
                  <a:srgbClr val="595959"/>
                </a:solidFill>
                <a:effectLst/>
                <a:latin typeface="Century Gothic" panose="020B0502020202020204" pitchFamily="34" charset="0"/>
                <a:ea typeface="Century Gothic" panose="020B0502020202020204" pitchFamily="34" charset="0"/>
                <a:cs typeface="Times New Roman" panose="02020603050405020304" pitchFamily="18" charset="0"/>
              </a:rPr>
              <a:t>We must be consistent and accurate in interpreting what is and what is not a failure of WCAG.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0" dirty="0">
              <a:solidFill>
                <a:srgbClr val="595959"/>
              </a:solidFill>
              <a:effectLst/>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0" dirty="0">
                <a:solidFill>
                  <a:srgbClr val="595959"/>
                </a:solidFill>
                <a:effectLst/>
                <a:latin typeface="Century Gothic" panose="020B0502020202020204" pitchFamily="34" charset="0"/>
                <a:ea typeface="Times New Roman" panose="02020603050405020304" pitchFamily="18" charset="0"/>
                <a:cs typeface="Times New Roman" panose="02020603050405020304" pitchFamily="18" charset="0"/>
              </a:rPr>
              <a:t>For each </a:t>
            </a:r>
            <a:r>
              <a:rPr lang="en-US" sz="1800" kern="1000" dirty="0">
                <a:solidFill>
                  <a:srgbClr val="595959"/>
                </a:solidFill>
                <a:effectLst/>
                <a:latin typeface="Century Gothic" panose="020B0502020202020204" pitchFamily="34" charset="0"/>
                <a:ea typeface="Century Gothic" panose="020B0502020202020204" pitchFamily="34" charset="0"/>
                <a:cs typeface="Times New Roman" panose="02020603050405020304" pitchFamily="18" charset="0"/>
              </a:rPr>
              <a:t>WCAG </a:t>
            </a:r>
            <a:r>
              <a:rPr lang="en-IN" sz="1800" dirty="0"/>
              <a:t>Guidelines, </a:t>
            </a:r>
            <a:r>
              <a:rPr lang="en-US" sz="1800" kern="1000" dirty="0">
                <a:solidFill>
                  <a:srgbClr val="595959"/>
                </a:solidFill>
                <a:effectLst/>
                <a:latin typeface="Century Gothic" panose="020B0502020202020204" pitchFamily="34" charset="0"/>
                <a:ea typeface="Century Gothic" panose="020B0502020202020204" pitchFamily="34" charset="0"/>
                <a:cs typeface="Times New Roman" panose="02020603050405020304" pitchFamily="18" charset="0"/>
              </a:rPr>
              <a:t>Success Criteria (SC) are written as testable statements that are not technology-specific. For each WCAG Success Criteria, we will find the interpretation in form of Checkpoints. </a:t>
            </a:r>
            <a:endParaRPr lang="en-IN" sz="1800" dirty="0">
              <a:effectLst/>
              <a:latin typeface="Times New Roman" panose="02020603050405020304" pitchFamily="18" charset="0"/>
              <a:ea typeface="Times New Roman" panose="02020603050405020304" pitchFamily="18" charset="0"/>
            </a:endParaRPr>
          </a:p>
          <a:p>
            <a:endParaRPr lang="en-IN" dirty="0"/>
          </a:p>
          <a:p>
            <a:r>
              <a:rPr lang="en-US" sz="1800" kern="1000" dirty="0">
                <a:solidFill>
                  <a:srgbClr val="595959"/>
                </a:solidFill>
                <a:effectLst/>
                <a:latin typeface="Century Gothic" panose="020B0502020202020204" pitchFamily="34" charset="0"/>
                <a:ea typeface="Century Gothic" panose="020B0502020202020204" pitchFamily="34" charset="0"/>
                <a:cs typeface="Times New Roman" panose="02020603050405020304" pitchFamily="18" charset="0"/>
              </a:rPr>
              <a:t>These Checkpoints are a proven method for accessibility requirements testing and help reviewers produce consistent and accurate test results during accessibility assessments.</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03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altLang="en-US" dirty="0"/>
              <a:t>Level AAA</a:t>
            </a:r>
          </a:p>
          <a:p>
            <a:pPr marL="171450" indent="-171450" algn="l">
              <a:buFont typeface="Arial" panose="020B0604020202020204" pitchFamily="34" charset="0"/>
              <a:buChar char="•"/>
            </a:pPr>
            <a:r>
              <a:rPr lang="en-US" altLang="en-US" dirty="0"/>
              <a:t>Ensure the purpose of User Interface components, icons, and regions can be programmatically determined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628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altLang="en-US" b="1" dirty="0"/>
              <a:t>Now, we will have look on , Guideline 1.4 Distinguishable.</a:t>
            </a:r>
            <a:endParaRPr lang="en-US" altLang="en-US" dirty="0"/>
          </a:p>
          <a:p>
            <a:pPr marL="0" indent="0" algn="l">
              <a:buFont typeface="Arial" panose="020B0604020202020204" pitchFamily="34" charset="0"/>
              <a:buNone/>
            </a:pPr>
            <a:r>
              <a:rPr lang="en-US" altLang="en-US" dirty="0"/>
              <a:t>Content should be easy for users to see and hear. More so, separate foreground from background. </a:t>
            </a:r>
          </a:p>
          <a:p>
            <a:pPr marL="0" indent="0" algn="l">
              <a:buFont typeface="Arial" panose="020B0604020202020204" pitchFamily="34" charset="0"/>
              <a:buNone/>
            </a:pPr>
            <a:endParaRPr lang="en-US" altLang="en-US" dirty="0"/>
          </a:p>
          <a:p>
            <a:pPr marL="0" indent="0" algn="l">
              <a:buFont typeface="Arial" panose="020B0604020202020204" pitchFamily="34" charset="0"/>
              <a:buNone/>
            </a:pPr>
            <a:r>
              <a:rPr lang="en-US" altLang="en-US" dirty="0"/>
              <a:t>Level A</a:t>
            </a:r>
          </a:p>
          <a:p>
            <a:pPr marL="171450" indent="-171450" algn="l">
              <a:buFont typeface="Arial" panose="020B0604020202020204" pitchFamily="34" charset="0"/>
              <a:buChar char="•"/>
            </a:pPr>
            <a:r>
              <a:rPr lang="en-US" altLang="en-US" dirty="0"/>
              <a:t>Color should not be used as the only visual means of conveying information.</a:t>
            </a:r>
          </a:p>
          <a:p>
            <a:pPr marL="171450" indent="-171450" algn="l">
              <a:buFont typeface="Arial" panose="020B0604020202020204" pitchFamily="34" charset="0"/>
              <a:buChar char="•"/>
            </a:pPr>
            <a:r>
              <a:rPr lang="en-US" altLang="en-US" dirty="0"/>
              <a:t>Provide a mechanism for controlling audio volume independently from the overall system volume level for any audio on the web page.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566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altLang="en-US" dirty="0"/>
              <a:t>Level AA</a:t>
            </a:r>
          </a:p>
          <a:p>
            <a:pPr marL="171450" indent="-171450" algn="l">
              <a:buFont typeface="Arial" panose="020B0604020202020204" pitchFamily="34" charset="0"/>
              <a:buChar char="•"/>
            </a:pPr>
            <a:r>
              <a:rPr lang="en-US" altLang="en-US" dirty="0"/>
              <a:t>Contrast ratio should be at least 4.5:1 for normal text and at least 3:1 for large-scale visual presentation.</a:t>
            </a:r>
          </a:p>
          <a:p>
            <a:pPr marL="171450" indent="-171450" algn="l">
              <a:buFont typeface="Arial" panose="020B0604020202020204" pitchFamily="34" charset="0"/>
              <a:buChar char="•"/>
            </a:pPr>
            <a:r>
              <a:rPr lang="en-US" altLang="en-US" dirty="0"/>
              <a:t>Ensure text can be resized without assistive technology up to 200 percent without loss of content or functionality.</a:t>
            </a:r>
          </a:p>
          <a:p>
            <a:pPr marL="171450" indent="-171450" algn="l">
              <a:buFont typeface="Arial" panose="020B0604020202020204" pitchFamily="34" charset="0"/>
              <a:buChar char="•"/>
            </a:pPr>
            <a:r>
              <a:rPr lang="en-US" altLang="en-US" dirty="0"/>
              <a:t>Convey information through text rather than images of text if the technologies being used can achieve the visual presentation.</a:t>
            </a:r>
          </a:p>
          <a:p>
            <a:pPr marL="171450" indent="-171450" algn="l">
              <a:buFont typeface="Arial" panose="020B0604020202020204" pitchFamily="34" charset="0"/>
              <a:buChar char="•"/>
            </a:pPr>
            <a:r>
              <a:rPr lang="en-US" altLang="en-US" dirty="0"/>
              <a:t>Ensure content can be presented without loss of information or functionality, and without horizontally and vertically scrolling.</a:t>
            </a:r>
          </a:p>
          <a:p>
            <a:pPr marL="171450" indent="-171450" algn="l">
              <a:buFont typeface="Arial" panose="020B0604020202020204" pitchFamily="34" charset="0"/>
              <a:buChar char="•"/>
            </a:pPr>
            <a:r>
              <a:rPr lang="en-US" altLang="en-US" dirty="0"/>
              <a:t>The contrast ratio should be 3:1 for User Interface components and graphical objects in visual presentation.</a:t>
            </a:r>
          </a:p>
          <a:p>
            <a:pPr marL="171450" indent="-171450" algn="l">
              <a:buFont typeface="Arial" panose="020B0604020202020204" pitchFamily="34" charset="0"/>
              <a:buChar char="•"/>
            </a:pPr>
            <a:r>
              <a:rPr lang="en-US" altLang="en-US" dirty="0"/>
              <a:t>Ensure no loss of content or functionality occurs by changing style property </a:t>
            </a:r>
            <a:r>
              <a:rPr lang="en-US" altLang="en-US" dirty="0" err="1"/>
              <a:t>e.g</a:t>
            </a:r>
            <a:r>
              <a:rPr lang="en-US" altLang="en-US" dirty="0"/>
              <a:t> spacing.</a:t>
            </a:r>
          </a:p>
          <a:p>
            <a:pPr marL="171450" indent="-171450" algn="l">
              <a:buFont typeface="Arial" panose="020B0604020202020204" pitchFamily="34" charset="0"/>
              <a:buChar char="•"/>
            </a:pPr>
            <a:r>
              <a:rPr lang="en-US" altLang="en-US" dirty="0"/>
              <a:t>Where keyboard focus triggers additional content to become visible and then hidden, provide a mechanism to dismiss the additional content.</a:t>
            </a:r>
          </a:p>
          <a:p>
            <a:pPr marL="0" indent="0" algn="l">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739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altLang="en-US" dirty="0"/>
              <a:t>(Level AAA)</a:t>
            </a:r>
          </a:p>
          <a:p>
            <a:pPr marL="171450" indent="-171450" algn="l">
              <a:buFont typeface="Arial" panose="020B0604020202020204" pitchFamily="34" charset="0"/>
              <a:buChar char="•"/>
            </a:pPr>
            <a:r>
              <a:rPr lang="en-US" altLang="en-US" dirty="0"/>
              <a:t>Contrast ratio should be at least 7:1 for text and images of text and 4.5:1 for large text in visual presentation.</a:t>
            </a:r>
          </a:p>
          <a:p>
            <a:pPr marL="171450" indent="-171450" algn="l">
              <a:buFont typeface="Arial" panose="020B0604020202020204" pitchFamily="34" charset="0"/>
              <a:buChar char="•"/>
            </a:pPr>
            <a:r>
              <a:rPr lang="en-US" altLang="en-US" dirty="0"/>
              <a:t>Ensure audio contain very low or no background sounds.</a:t>
            </a:r>
          </a:p>
          <a:p>
            <a:pPr marL="171450" indent="-171450" algn="l">
              <a:buFont typeface="Arial" panose="020B0604020202020204" pitchFamily="34" charset="0"/>
              <a:buChar char="•"/>
            </a:pPr>
            <a:r>
              <a:rPr lang="en-US" altLang="en-US" dirty="0"/>
              <a:t>For the visual presentation of blocks of text, provide a mechanism for selecting styling and spacing of the text.</a:t>
            </a:r>
          </a:p>
          <a:p>
            <a:pPr marL="171450" indent="-171450" algn="l">
              <a:buFont typeface="Arial" panose="020B0604020202020204" pitchFamily="34" charset="0"/>
              <a:buChar char="•"/>
            </a:pPr>
            <a:r>
              <a:rPr lang="en-US" altLang="en-US" dirty="0"/>
              <a:t>Images of text should only be used for decoration or conveying essential information.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644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en-US" dirty="0"/>
              <a:t>User interface components and navigation must be operable.</a:t>
            </a:r>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Reference: </a:t>
            </a:r>
          </a:p>
          <a:p>
            <a:pPr marL="0" indent="0">
              <a:buFont typeface="Arial" panose="020B0604020202020204" pitchFamily="34" charset="0"/>
              <a:buNone/>
            </a:pPr>
            <a:r>
              <a:rPr lang="en-US" altLang="en-US" dirty="0"/>
              <a:t>https://www.w3.org/TR/WCAG21/#operable</a:t>
            </a:r>
          </a:p>
          <a:p>
            <a:pPr marL="0" indent="0">
              <a:buFont typeface="Arial" panose="020B0604020202020204" pitchFamily="34" charset="0"/>
              <a:buNone/>
            </a:pPr>
            <a:endParaRPr lang="en-US" altLang="en-US" dirty="0"/>
          </a:p>
          <a:p>
            <a:pPr marL="0" indent="0">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288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b="1" dirty="0"/>
              <a:t>Now, we will have look on , Guideline 2.1 Keyboard Accessible.</a:t>
            </a:r>
            <a:endParaRPr lang="en-US" altLang="en-US" dirty="0"/>
          </a:p>
          <a:p>
            <a:pPr marL="0" indent="0">
              <a:buFont typeface="Arial" panose="020B0604020202020204" pitchFamily="34" charset="0"/>
              <a:buNone/>
            </a:pPr>
            <a:r>
              <a:rPr lang="en-US" altLang="en-US" dirty="0"/>
              <a:t>Make all functionality available from a keyboard.</a:t>
            </a:r>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t>
            </a:r>
          </a:p>
          <a:p>
            <a:pPr marL="171450" indent="-171450">
              <a:buFont typeface="Arial" panose="020B0604020202020204" pitchFamily="34" charset="0"/>
              <a:buChar char="•"/>
            </a:pPr>
            <a:r>
              <a:rPr lang="en-US" altLang="en-US" dirty="0"/>
              <a:t>Ensure all functionality of the content is operable through a keyboard interface, except where the function requires input that depends on the user’s movement.</a:t>
            </a:r>
          </a:p>
          <a:p>
            <a:pPr marL="171450" indent="-171450">
              <a:buFont typeface="Arial" panose="020B0604020202020204" pitchFamily="34" charset="0"/>
              <a:buChar char="•"/>
            </a:pPr>
            <a:r>
              <a:rPr lang="en-US" altLang="en-US" dirty="0"/>
              <a:t>Ensure focus can be moved to and away from a component of the page using a keyboard interface.</a:t>
            </a:r>
          </a:p>
          <a:p>
            <a:pPr marL="171450" indent="-171450">
              <a:buFont typeface="Arial" panose="020B0604020202020204" pitchFamily="34" charset="0"/>
              <a:buChar char="•"/>
            </a:pPr>
            <a:r>
              <a:rPr lang="en-US" altLang="en-US" dirty="0"/>
              <a:t>Provide a mechanism for on and off keyboard shortcuts implemented in content.</a:t>
            </a:r>
          </a:p>
          <a:p>
            <a:pPr marL="171450" indent="-171450">
              <a:buFont typeface="Arial" panose="020B0604020202020204" pitchFamily="34" charset="0"/>
              <a:buChar char="•"/>
            </a:pPr>
            <a:endParaRPr lang="en-US" altLang="en-US" dirty="0"/>
          </a:p>
          <a:p>
            <a:pPr marL="0" indent="0">
              <a:buFont typeface="Arial" panose="020B0604020202020204" pitchFamily="34" charset="0"/>
              <a:buNone/>
            </a:pPr>
            <a:r>
              <a:rPr lang="en-US" altLang="en-US" dirty="0"/>
              <a:t>(Level AAA)</a:t>
            </a:r>
          </a:p>
          <a:p>
            <a:pPr marL="171450" indent="-171450">
              <a:buFont typeface="Arial" panose="020B0604020202020204" pitchFamily="34" charset="0"/>
              <a:buChar char="•"/>
            </a:pPr>
            <a:r>
              <a:rPr lang="en-US" altLang="en-US" dirty="0"/>
              <a:t>Ensure all functionality of the content is operable through a keyboard interface without requiring specific timings for individual keystrokes.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77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b="1" dirty="0"/>
              <a:t>Now, we will have look on , Guideline 2.2 Enough Time.</a:t>
            </a:r>
            <a:endParaRPr lang="en-US" altLang="en-US" dirty="0"/>
          </a:p>
          <a:p>
            <a:pPr marL="0" indent="0">
              <a:buFont typeface="Arial" panose="020B0604020202020204" pitchFamily="34" charset="0"/>
              <a:buNone/>
            </a:pPr>
            <a:r>
              <a:rPr lang="en-US" altLang="en-US" dirty="0"/>
              <a:t>Provide users enough time to read and use the content.</a:t>
            </a:r>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t>
            </a:r>
          </a:p>
          <a:p>
            <a:pPr marL="171450" indent="-171450">
              <a:buFont typeface="Arial" panose="020B0604020202020204" pitchFamily="34" charset="0"/>
              <a:buChar char="•"/>
            </a:pPr>
            <a:r>
              <a:rPr lang="en-US" altLang="en-US" dirty="0"/>
              <a:t>Ensure that users can complete tasks without unexpected changes in content or context that are a result of a time limit.</a:t>
            </a:r>
          </a:p>
          <a:p>
            <a:pPr marL="171450" indent="-171450">
              <a:buFont typeface="Arial" panose="020B0604020202020204" pitchFamily="34" charset="0"/>
              <a:buChar char="•"/>
            </a:pPr>
            <a:r>
              <a:rPr lang="en-US" altLang="en-US" dirty="0"/>
              <a:t>For moving, blinking, scrolling, or auto-updating information, ensure there is a mechanism for the user to pause, stop, hide the movement or to control the frequency of the update.</a:t>
            </a:r>
          </a:p>
          <a:p>
            <a:pPr marL="171450" indent="-171450">
              <a:buFont typeface="Arial" panose="020B0604020202020204" pitchFamily="34" charset="0"/>
              <a:buChar char="•"/>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80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AAA)</a:t>
            </a:r>
          </a:p>
          <a:p>
            <a:pPr marL="171450" indent="-171450">
              <a:buFont typeface="Arial" panose="020B0604020202020204" pitchFamily="34" charset="0"/>
              <a:buChar char="•"/>
            </a:pPr>
            <a:r>
              <a:rPr lang="en-US" altLang="en-US" dirty="0"/>
              <a:t>Ensure timing is not an essential part of the event or activity presented by the content, except for non-interactive audio/video.</a:t>
            </a:r>
          </a:p>
          <a:p>
            <a:pPr marL="171450" indent="-171450">
              <a:buFont typeface="Arial" panose="020B0604020202020204" pitchFamily="34" charset="0"/>
              <a:buChar char="•"/>
            </a:pPr>
            <a:r>
              <a:rPr lang="en-US" altLang="en-US" dirty="0"/>
              <a:t>Ensure interruptions can be postponed or suppressed by the user, except interruptions involving an emergency.</a:t>
            </a:r>
          </a:p>
          <a:p>
            <a:pPr marL="171450" indent="-171450">
              <a:buFont typeface="Arial" panose="020B0604020202020204" pitchFamily="34" charset="0"/>
              <a:buChar char="•"/>
            </a:pPr>
            <a:r>
              <a:rPr lang="en-US" altLang="en-US" dirty="0"/>
              <a:t>When an authenticated session expires, ensure the user can continue without loss of data.</a:t>
            </a:r>
          </a:p>
          <a:p>
            <a:pPr marL="171450" indent="-171450">
              <a:buFont typeface="Arial" panose="020B0604020202020204" pitchFamily="34" charset="0"/>
              <a:buChar char="•"/>
            </a:pPr>
            <a:r>
              <a:rPr lang="en-US" altLang="en-US" dirty="0"/>
              <a:t>Ensure users are warned of the duration of any user inactivity that could cause data loss except data is preserved for more than 20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590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b="1" dirty="0"/>
              <a:t>Guideline 2.3 Seizures</a:t>
            </a:r>
          </a:p>
          <a:p>
            <a:pPr marL="0" indent="0">
              <a:buFont typeface="Arial" panose="020B0604020202020204" pitchFamily="34" charset="0"/>
              <a:buNone/>
            </a:pPr>
            <a:r>
              <a:rPr lang="en-US" altLang="en-US" dirty="0"/>
              <a:t>Do not design content in a way that is known to cause seizures or physical reactions.</a:t>
            </a:r>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t>
            </a:r>
          </a:p>
          <a:p>
            <a:pPr marL="171450" indent="-171450">
              <a:buFont typeface="Arial" panose="020B0604020202020204" pitchFamily="34" charset="0"/>
              <a:buChar char="•"/>
            </a:pPr>
            <a:r>
              <a:rPr lang="en-US" altLang="en-US" dirty="0"/>
              <a:t>Web pages must not contain anything that flashes more than three times in any one second period. Flash must not be below the general flash thresholds.</a:t>
            </a:r>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AAA)</a:t>
            </a:r>
          </a:p>
          <a:p>
            <a:pPr marL="171450" indent="-171450">
              <a:buFont typeface="Arial" panose="020B0604020202020204" pitchFamily="34" charset="0"/>
              <a:buChar char="•"/>
            </a:pPr>
            <a:r>
              <a:rPr lang="en-US" altLang="en-US" dirty="0"/>
              <a:t>Ensure web pages do not contain anything that flashes more than three times in any one second period.</a:t>
            </a:r>
          </a:p>
          <a:p>
            <a:pPr marL="171450" indent="-171450">
              <a:buFont typeface="Arial" panose="020B0604020202020204" pitchFamily="34" charset="0"/>
              <a:buChar char="•"/>
            </a:pPr>
            <a:r>
              <a:rPr lang="en-US" altLang="en-US" dirty="0"/>
              <a:t>Ensure motion animation triggered by interaction can be disabled unless the animation is essential to the information being conveyed.</a:t>
            </a:r>
          </a:p>
          <a:p>
            <a:pPr marL="0" indent="0">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330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b="1" dirty="0"/>
              <a:t>Now, we will have look on , Guideline 2.4 Navigable.</a:t>
            </a:r>
          </a:p>
          <a:p>
            <a:pPr marL="0" indent="0">
              <a:buFont typeface="Arial" panose="020B0604020202020204" pitchFamily="34" charset="0"/>
              <a:buNone/>
            </a:pPr>
            <a:r>
              <a:rPr lang="en-US" altLang="en-US" dirty="0"/>
              <a:t>Provide ways to help users navigate, find content, and determine where they are.</a:t>
            </a:r>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t>
            </a:r>
          </a:p>
          <a:p>
            <a:pPr marL="171450" indent="-171450">
              <a:buFont typeface="Arial" panose="020B0604020202020204" pitchFamily="34" charset="0"/>
              <a:buChar char="•"/>
            </a:pPr>
            <a:r>
              <a:rPr lang="en-US" altLang="en-US" dirty="0"/>
              <a:t>Provide a mechanism to bypass blocks of repetitive content on a Web page.</a:t>
            </a:r>
          </a:p>
          <a:p>
            <a:pPr marL="171450" indent="-171450">
              <a:buFont typeface="Arial" panose="020B0604020202020204" pitchFamily="34" charset="0"/>
              <a:buChar char="•"/>
            </a:pPr>
            <a:r>
              <a:rPr lang="en-US" altLang="en-US" dirty="0"/>
              <a:t>Ensure Web pages have titles that describe the topic or purpose.</a:t>
            </a:r>
          </a:p>
          <a:p>
            <a:pPr marL="171450" indent="-171450">
              <a:buFont typeface="Arial" panose="020B0604020202020204" pitchFamily="34" charset="0"/>
              <a:buChar char="•"/>
            </a:pPr>
            <a:r>
              <a:rPr lang="en-US" altLang="en-US" dirty="0"/>
              <a:t>Ensure focusable components receive focus in an order that preserves meaning and operability.</a:t>
            </a:r>
          </a:p>
          <a:p>
            <a:pPr marL="171450" indent="-171450">
              <a:buFont typeface="Arial" panose="020B0604020202020204" pitchFamily="34" charset="0"/>
              <a:buChar char="•"/>
            </a:pPr>
            <a:r>
              <a:rPr lang="en-US" altLang="en-US" dirty="0"/>
              <a:t>Ensure the purpose of each link can be determined from the link text alone or from the link text and the link context.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01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b="1" dirty="0"/>
              <a:t>WCAG Guidelines has 4 Principles- P-O-U-R :</a:t>
            </a:r>
          </a:p>
          <a:p>
            <a:pPr marL="0" indent="0">
              <a:buFont typeface="Arial" panose="020B0604020202020204" pitchFamily="34" charset="0"/>
              <a:buNone/>
            </a:pPr>
            <a:r>
              <a:rPr lang="en-US" altLang="en-US" b="1" dirty="0"/>
              <a:t>Perceivable – </a:t>
            </a:r>
            <a:r>
              <a:rPr lang="en-US" altLang="en-US" b="0" dirty="0"/>
              <a:t>Web content is made available to the senses.</a:t>
            </a:r>
          </a:p>
          <a:p>
            <a:pPr marL="171450" indent="-171450">
              <a:buFont typeface="Arial" panose="020B0604020202020204" pitchFamily="34" charset="0"/>
              <a:buChar char="•"/>
            </a:pPr>
            <a:r>
              <a:rPr lang="en-US" altLang="en-US" b="0" dirty="0"/>
              <a:t>Information and user interface components must be presentable to users in ways they can perceive.</a:t>
            </a:r>
          </a:p>
          <a:p>
            <a:pPr marL="0" indent="0">
              <a:buFont typeface="Arial" panose="020B0604020202020204" pitchFamily="34" charset="0"/>
              <a:buNone/>
            </a:pPr>
            <a:r>
              <a:rPr lang="en-US" altLang="en-US" b="1" dirty="0"/>
              <a:t>Operable</a:t>
            </a:r>
            <a:r>
              <a:rPr lang="en-US" altLang="en-US" b="0" dirty="0"/>
              <a:t> – interface forms, controls, and navigation are operable.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000" dirty="0">
                <a:solidFill>
                  <a:srgbClr val="595959"/>
                </a:solidFill>
                <a:effectLst/>
                <a:latin typeface="Century Gothic" panose="020B0502020202020204" pitchFamily="34" charset="0"/>
                <a:ea typeface="Century Gothic" panose="020B0502020202020204" pitchFamily="34" charset="0"/>
                <a:cs typeface="Times New Roman" panose="02020603050405020304" pitchFamily="18" charset="0"/>
              </a:rPr>
              <a:t>User interface components and navigation must be operable.</a:t>
            </a:r>
          </a:p>
          <a:p>
            <a:pPr marL="0" indent="0">
              <a:buFont typeface="Arial" panose="020B0604020202020204" pitchFamily="34" charset="0"/>
              <a:buNone/>
            </a:pPr>
            <a:r>
              <a:rPr lang="en-IN" b="1" kern="1000" dirty="0">
                <a:solidFill>
                  <a:srgbClr val="595959"/>
                </a:solidFill>
                <a:latin typeface="Century Gothic" panose="020B0502020202020204" pitchFamily="34" charset="0"/>
                <a:cs typeface="Times New Roman" panose="02020603050405020304" pitchFamily="18" charset="0"/>
              </a:rPr>
              <a:t>Understandable - </a:t>
            </a:r>
            <a:r>
              <a:rPr lang="en-US" kern="1000" dirty="0">
                <a:solidFill>
                  <a:srgbClr val="595959"/>
                </a:solidFill>
                <a:latin typeface="Century Gothic" panose="020B0502020202020204" pitchFamily="34" charset="0"/>
                <a:cs typeface="Times New Roman" panose="02020603050405020304" pitchFamily="18" charset="0"/>
              </a:rPr>
              <a:t>content and interface are understandable.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000" dirty="0">
                <a:solidFill>
                  <a:srgbClr val="595959"/>
                </a:solidFill>
                <a:latin typeface="Century Gothic" panose="020B0502020202020204" pitchFamily="34" charset="0"/>
                <a:cs typeface="Times New Roman" panose="02020603050405020304" pitchFamily="18" charset="0"/>
              </a:rPr>
              <a:t>Information and the operation of user interface must be understandable.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kern="1000" dirty="0">
                <a:solidFill>
                  <a:srgbClr val="595959"/>
                </a:solidFill>
                <a:latin typeface="Century Gothic" panose="020B0502020202020204" pitchFamily="34" charset="0"/>
                <a:cs typeface="Times New Roman" panose="02020603050405020304" pitchFamily="18" charset="0"/>
              </a:rPr>
              <a:t>Robust - </a:t>
            </a:r>
            <a:r>
              <a:rPr lang="en-US" kern="1000" dirty="0">
                <a:solidFill>
                  <a:srgbClr val="595959"/>
                </a:solidFill>
                <a:latin typeface="Century Gothic" panose="020B0502020202020204" pitchFamily="34" charset="0"/>
                <a:cs typeface="Times New Roman" panose="02020603050405020304" pitchFamily="18" charset="0"/>
              </a:rPr>
              <a:t>content can be used reliably by a wide variety of user agents, including assistive technologies.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000" dirty="0">
                <a:solidFill>
                  <a:srgbClr val="595959"/>
                </a:solidFill>
                <a:latin typeface="Century Gothic" panose="020B0502020202020204" pitchFamily="34" charset="0"/>
                <a:cs typeface="Times New Roman" panose="02020603050405020304" pitchFamily="18" charset="0"/>
              </a:rPr>
              <a:t>Content must be robust enough that it can be interpreted by a wide variety of user agents, including assistive technologies.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000" dirty="0">
              <a:solidFill>
                <a:srgbClr val="595959"/>
              </a:solidFill>
              <a:latin typeface="Century Gothic" panose="020B050202020202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kern="1000" dirty="0">
              <a:solidFill>
                <a:srgbClr val="595959"/>
              </a:solidFill>
              <a:latin typeface="Century Gothic" panose="020B0502020202020204" pitchFamily="34" charset="0"/>
              <a:cs typeface="Times New Roman" panose="02020603050405020304" pitchFamily="18" charset="0"/>
            </a:endParaRPr>
          </a:p>
          <a:p>
            <a:pPr marL="0" indent="0">
              <a:buFont typeface="Arial" panose="020B0604020202020204" pitchFamily="34" charset="0"/>
              <a:buNone/>
            </a:pPr>
            <a:endParaRPr lang="en-US" kern="1000" dirty="0">
              <a:solidFill>
                <a:srgbClr val="595959"/>
              </a:solidFill>
              <a:latin typeface="Century Gothic" panose="020B0502020202020204" pitchFamily="34" charset="0"/>
              <a:cs typeface="Times New Roman" panose="02020603050405020304" pitchFamily="18" charset="0"/>
            </a:endParaRPr>
          </a:p>
          <a:p>
            <a:pPr marL="171450" indent="-171450">
              <a:buFont typeface="Arial" panose="020B0604020202020204" pitchFamily="34" charset="0"/>
              <a:buChar char="•"/>
            </a:pPr>
            <a:endParaRPr lang="en-US" altLang="en-US" b="0" dirty="0"/>
          </a:p>
          <a:p>
            <a:pPr marL="0" indent="0">
              <a:buFont typeface="Arial" panose="020B0604020202020204" pitchFamily="34" charset="0"/>
              <a:buNone/>
            </a:pPr>
            <a:r>
              <a:rPr lang="en-US" altLang="en-US" b="0" dirty="0"/>
              <a:t>	</a:t>
            </a:r>
            <a:endParaRPr lang="en-US" altLang="en-US" b="1" dirty="0"/>
          </a:p>
          <a:p>
            <a:pPr marL="0" indent="0">
              <a:buFont typeface="Arial" panose="020B0604020202020204" pitchFamily="34" charset="0"/>
              <a:buNone/>
            </a:pPr>
            <a:endParaRPr lang="en-US" alt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765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dirty="0"/>
              <a:t>(Level AA)</a:t>
            </a:r>
          </a:p>
          <a:p>
            <a:pPr marL="171450" indent="-171450">
              <a:buFont typeface="Arial" panose="020B0604020202020204" pitchFamily="34" charset="0"/>
              <a:buChar char="•"/>
            </a:pPr>
            <a:r>
              <a:rPr lang="en-US" altLang="en-US" dirty="0"/>
              <a:t>Ensure more than one way is available to locate a Web page within a set of Web pages except the Web Page is a step in a process.</a:t>
            </a:r>
          </a:p>
          <a:p>
            <a:pPr marL="171450" indent="-171450">
              <a:buFont typeface="Arial" panose="020B0604020202020204" pitchFamily="34" charset="0"/>
              <a:buChar char="•"/>
            </a:pPr>
            <a:r>
              <a:rPr lang="en-US" altLang="en-US" dirty="0"/>
              <a:t>Ensure headings and labels describe topic or purpose.</a:t>
            </a:r>
          </a:p>
          <a:p>
            <a:pPr marL="171450" indent="-171450">
              <a:buFont typeface="Arial" panose="020B0604020202020204" pitchFamily="34" charset="0"/>
              <a:buChar char="•"/>
            </a:pPr>
            <a:r>
              <a:rPr lang="en-US" altLang="en-US" dirty="0"/>
              <a:t>The keyboard operable user interface should have a mode of operation where the keyboard focus indicator is visible.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7853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AAA)</a:t>
            </a:r>
          </a:p>
          <a:p>
            <a:pPr marL="171450" indent="-171450">
              <a:buFont typeface="Arial" panose="020B0604020202020204" pitchFamily="34" charset="0"/>
              <a:buChar char="•"/>
            </a:pPr>
            <a:r>
              <a:rPr lang="en-US" altLang="en-US" dirty="0"/>
              <a:t>Ensure information about the user’s location within a set of Web pages is available.</a:t>
            </a:r>
          </a:p>
          <a:p>
            <a:pPr marL="171450" indent="-171450">
              <a:buFont typeface="Arial" panose="020B0604020202020204" pitchFamily="34" charset="0"/>
              <a:buChar char="•"/>
            </a:pPr>
            <a:r>
              <a:rPr lang="en-US" altLang="en-US" dirty="0"/>
              <a:t>Provide a mechanism to allow the purpose of each link to be identified from the link text alone.</a:t>
            </a:r>
          </a:p>
          <a:p>
            <a:pPr marL="171450" indent="-171450">
              <a:buFont typeface="Arial" panose="020B0604020202020204" pitchFamily="34" charset="0"/>
              <a:buChar char="•"/>
            </a:pPr>
            <a:r>
              <a:rPr lang="en-US" altLang="en-US" dirty="0"/>
              <a:t>Section headings should be used to organize the content.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714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b="1" dirty="0"/>
              <a:t>Now, we will have look on , Guideline 2.5 Input Modalities.</a:t>
            </a:r>
          </a:p>
          <a:p>
            <a:pPr marL="0" indent="0">
              <a:buFont typeface="Arial" panose="020B0604020202020204" pitchFamily="34" charset="0"/>
              <a:buNone/>
            </a:pPr>
            <a:r>
              <a:rPr lang="en-US" altLang="en-US" b="0" dirty="0"/>
              <a:t>Make it easier for users to operate functionality through various inputs beyond the keyboard.</a:t>
            </a:r>
          </a:p>
          <a:p>
            <a:pPr marL="0" indent="0">
              <a:buFont typeface="Arial" panose="020B0604020202020204" pitchFamily="34" charset="0"/>
              <a:buNone/>
            </a:pPr>
            <a:endParaRPr lang="en-US" altLang="en-US" dirty="0"/>
          </a:p>
          <a:p>
            <a:pPr algn="l" fontAlgn="base"/>
            <a:r>
              <a:rPr lang="en-US" altLang="en-US" dirty="0"/>
              <a:t>(</a:t>
            </a:r>
            <a:r>
              <a:rPr lang="en-US" b="0" i="0" dirty="0">
                <a:solidFill>
                  <a:srgbClr val="333333"/>
                </a:solidFill>
                <a:effectLst/>
                <a:latin typeface="inherit"/>
              </a:rPr>
              <a:t>Level A)</a:t>
            </a:r>
            <a:endParaRPr lang="en-US" b="0" i="0" dirty="0">
              <a:solidFill>
                <a:srgbClr val="333333"/>
              </a:solidFill>
              <a:effectLst/>
              <a:latin typeface="Poppins" panose="00000500000000000000" pitchFamily="2" charset="0"/>
            </a:endParaRPr>
          </a:p>
          <a:p>
            <a:pPr marL="171450" indent="-171450" algn="l" fontAlgn="base">
              <a:buFont typeface="Arial" panose="020B0604020202020204" pitchFamily="34" charset="0"/>
              <a:buChar char="•"/>
            </a:pPr>
            <a:r>
              <a:rPr lang="en-US" b="0" i="0" dirty="0">
                <a:solidFill>
                  <a:srgbClr val="333333"/>
                </a:solidFill>
                <a:effectLst/>
                <a:latin typeface="inherit"/>
              </a:rPr>
              <a:t>Ensure all functionality that uses multipoint for operation can be operated with a single pointer.</a:t>
            </a:r>
          </a:p>
          <a:p>
            <a:pPr marL="171450" indent="-171450" algn="l" fontAlgn="base">
              <a:buFont typeface="Arial" panose="020B0604020202020204" pitchFamily="34" charset="0"/>
              <a:buChar char="•"/>
            </a:pPr>
            <a:r>
              <a:rPr lang="en-US" b="0" i="0" dirty="0">
                <a:solidFill>
                  <a:srgbClr val="333333"/>
                </a:solidFill>
                <a:effectLst/>
                <a:latin typeface="inherit"/>
              </a:rPr>
              <a:t>For functionality that can be operated using a single pointer, provide a mechanism to abort the function before or after completion.</a:t>
            </a:r>
          </a:p>
          <a:p>
            <a:pPr marL="171450" indent="-171450" algn="l" fontAlgn="base">
              <a:buFont typeface="Arial" panose="020B0604020202020204" pitchFamily="34" charset="0"/>
              <a:buChar char="•"/>
            </a:pPr>
            <a:r>
              <a:rPr lang="en-US" b="0" i="0" dirty="0">
                <a:solidFill>
                  <a:srgbClr val="333333"/>
                </a:solidFill>
                <a:effectLst/>
                <a:latin typeface="inherit"/>
              </a:rPr>
              <a:t>For user interface components with labels such as text, have the text of the label at the start of the name.</a:t>
            </a:r>
          </a:p>
          <a:p>
            <a:pPr marL="171450" indent="-171450" algn="l" fontAlgn="base">
              <a:buFont typeface="Arial" panose="020B0604020202020204" pitchFamily="34" charset="0"/>
              <a:buChar char="•"/>
            </a:pPr>
            <a:r>
              <a:rPr lang="en-US" b="0" i="0" dirty="0">
                <a:solidFill>
                  <a:srgbClr val="333333"/>
                </a:solidFill>
                <a:effectLst/>
                <a:latin typeface="inherit"/>
              </a:rPr>
              <a:t>Ensure user interface components can also operate functionality operated by device motion or user motion.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59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fontAlgn="base">
              <a:buFont typeface="Arial" panose="020B0604020202020204" pitchFamily="34" charset="0"/>
              <a:buNone/>
            </a:pPr>
            <a:r>
              <a:rPr lang="en-US" b="0" i="0" dirty="0">
                <a:solidFill>
                  <a:srgbClr val="333333"/>
                </a:solidFill>
                <a:effectLst/>
                <a:latin typeface="inherit"/>
              </a:rPr>
              <a:t>(Level AAA)</a:t>
            </a:r>
          </a:p>
          <a:p>
            <a:pPr marL="171450" indent="-171450" algn="l" fontAlgn="base">
              <a:buFont typeface="Arial" panose="020B0604020202020204" pitchFamily="34" charset="0"/>
              <a:buChar char="•"/>
            </a:pPr>
            <a:r>
              <a:rPr lang="en-US" b="0" i="0" dirty="0">
                <a:solidFill>
                  <a:srgbClr val="333333"/>
                </a:solidFill>
                <a:effectLst/>
                <a:latin typeface="inherit"/>
              </a:rPr>
              <a:t>Ensure the size of the target for pointer inputs is at least 44 by 44 CSS pixels except when in a sentence or block of text.</a:t>
            </a:r>
          </a:p>
          <a:p>
            <a:pPr marL="171450" indent="-171450" algn="l" fontAlgn="base">
              <a:buFont typeface="Arial" panose="020B0604020202020204" pitchFamily="34" charset="0"/>
              <a:buChar char="•"/>
            </a:pPr>
            <a:r>
              <a:rPr lang="en-US" b="0" i="0" dirty="0">
                <a:solidFill>
                  <a:srgbClr val="333333"/>
                </a:solidFill>
                <a:effectLst/>
                <a:latin typeface="inherit"/>
              </a:rPr>
              <a:t>Ensure web content does not restrict the use of input modalities available on a platform except where the restriction is essential.</a:t>
            </a:r>
          </a:p>
          <a:p>
            <a:pPr marL="0" indent="0" algn="l" fontAlgn="base">
              <a:buFont typeface="Arial" panose="020B0604020202020204" pitchFamily="34" charset="0"/>
              <a:buNone/>
            </a:pPr>
            <a:endParaRPr lang="en-US" b="0" i="0" dirty="0">
              <a:solidFill>
                <a:srgbClr val="333333"/>
              </a:solidFill>
              <a:effectLst/>
              <a:latin typeface="inherit"/>
            </a:endParaRPr>
          </a:p>
          <a:p>
            <a:pPr marL="0" indent="0">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977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333333"/>
                </a:solidFill>
                <a:effectLst/>
                <a:latin typeface="Poppins" panose="00000500000000000000" pitchFamily="2" charset="0"/>
              </a:rPr>
              <a:t>Information and the operation of user interface must be understandable.</a:t>
            </a:r>
            <a:endParaRPr lang="en-US" altLang="en-US" dirty="0"/>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Reference: </a:t>
            </a:r>
          </a:p>
          <a:p>
            <a:pPr marL="0" indent="0">
              <a:buFont typeface="Arial" panose="020B0604020202020204" pitchFamily="34" charset="0"/>
              <a:buNone/>
            </a:pPr>
            <a:r>
              <a:rPr lang="en-US" altLang="en-US" dirty="0"/>
              <a:t>https://www.w3.org/TR/WCAG21/#understandable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847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b="1" dirty="0"/>
              <a:t>Now, we will have look on , Guideline 3.1 Readable.</a:t>
            </a:r>
          </a:p>
          <a:p>
            <a:pPr marL="0" indent="0">
              <a:buFont typeface="Arial" panose="020B0604020202020204" pitchFamily="34" charset="0"/>
              <a:buNone/>
            </a:pPr>
            <a:r>
              <a:rPr lang="en-US" altLang="en-US" b="0" dirty="0"/>
              <a:t>Make text content readable and understandable.</a:t>
            </a:r>
          </a:p>
          <a:p>
            <a:pPr marL="0" indent="0">
              <a:buFont typeface="Arial" panose="020B0604020202020204" pitchFamily="34" charset="0"/>
              <a:buNone/>
            </a:pPr>
            <a:endParaRPr lang="en-US" altLang="en-US" b="0" dirty="0"/>
          </a:p>
          <a:p>
            <a:pPr marL="0" indent="0">
              <a:buFont typeface="Arial" panose="020B0604020202020204" pitchFamily="34" charset="0"/>
              <a:buNone/>
            </a:pPr>
            <a:r>
              <a:rPr lang="en-US" altLang="en-US" b="0" dirty="0"/>
              <a:t>(Level A)</a:t>
            </a:r>
          </a:p>
          <a:p>
            <a:pPr marL="171450" indent="-171450">
              <a:buFont typeface="Arial" panose="020B0604020202020204" pitchFamily="34" charset="0"/>
              <a:buChar char="•"/>
            </a:pPr>
            <a:r>
              <a:rPr lang="en-US" altLang="en-US" b="0" dirty="0"/>
              <a:t>Ensure the default human language of each Web page can be programmatically determined using the HTML lang attribute.</a:t>
            </a:r>
          </a:p>
          <a:p>
            <a:pPr marL="171450" indent="-171450">
              <a:buFont typeface="Arial" panose="020B0604020202020204" pitchFamily="34" charset="0"/>
              <a:buChar char="•"/>
            </a:pPr>
            <a:endParaRPr lang="en-US" alt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977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ltLang="en-US" b="0" dirty="0"/>
          </a:p>
          <a:p>
            <a:pPr marL="0" indent="0">
              <a:buFont typeface="Arial" panose="020B0604020202020204" pitchFamily="34" charset="0"/>
              <a:buNone/>
            </a:pPr>
            <a:r>
              <a:rPr lang="en-US" altLang="en-US" dirty="0"/>
              <a:t>(Level AA)</a:t>
            </a:r>
          </a:p>
          <a:p>
            <a:pPr marL="171450" indent="-171450">
              <a:buFont typeface="Arial" panose="020B0604020202020204" pitchFamily="34" charset="0"/>
              <a:buChar char="•"/>
            </a:pPr>
            <a:r>
              <a:rPr lang="en-US" altLang="en-US" dirty="0"/>
              <a:t>Ensure the human language of each passage or phrase in the content can be programmatically determined except for technical terms and vernacular.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861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dirty="0"/>
              <a:t>(Level AAA)</a:t>
            </a:r>
          </a:p>
          <a:p>
            <a:pPr marL="171450" indent="-171450">
              <a:buFont typeface="Arial" panose="020B0604020202020204" pitchFamily="34" charset="0"/>
              <a:buChar char="•"/>
            </a:pPr>
            <a:r>
              <a:rPr lang="en-US" altLang="en-US" dirty="0"/>
              <a:t>Provide a mechanism for identifying specific definitions of words used in an unusual way, including idioms and jargon.</a:t>
            </a:r>
          </a:p>
          <a:p>
            <a:pPr marL="171450" indent="-171450">
              <a:buFont typeface="Arial" panose="020B0604020202020204" pitchFamily="34" charset="0"/>
              <a:buChar char="•"/>
            </a:pPr>
            <a:r>
              <a:rPr lang="en-US" altLang="en-US" dirty="0"/>
              <a:t>Provide a mechanism for identifying the expanded form or meaning of abbreviations.</a:t>
            </a:r>
          </a:p>
          <a:p>
            <a:pPr marL="171450" indent="-171450">
              <a:buFont typeface="Arial" panose="020B0604020202020204" pitchFamily="34" charset="0"/>
              <a:buChar char="•"/>
            </a:pPr>
            <a:r>
              <a:rPr lang="en-US" altLang="en-US" dirty="0"/>
              <a:t>Provide supplemental content text when the text requires reading ability more advanced than the lower secondary education level.</a:t>
            </a:r>
          </a:p>
          <a:p>
            <a:pPr marL="171450" indent="-171450">
              <a:buFont typeface="Arial" panose="020B0604020202020204" pitchFamily="34" charset="0"/>
              <a:buChar char="•"/>
            </a:pPr>
            <a:r>
              <a:rPr lang="en-US" altLang="en-US" dirty="0"/>
              <a:t>Provide a mechanism for identifying specific pronunciation of words whose meaning, in context, is ambiguous.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154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b="1" dirty="0"/>
              <a:t>Now, we will have look on , Guideline 3.2 Predictable.</a:t>
            </a:r>
          </a:p>
          <a:p>
            <a:pPr marL="0" indent="0">
              <a:buFont typeface="Arial" panose="020B0604020202020204" pitchFamily="34" charset="0"/>
              <a:buNone/>
            </a:pPr>
            <a:r>
              <a:rPr lang="en-US" altLang="en-US" dirty="0"/>
              <a:t>Make Web pages appear and operate in predictable ways.</a:t>
            </a:r>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t>
            </a:r>
          </a:p>
          <a:p>
            <a:pPr marL="171450" indent="-171450">
              <a:buFont typeface="Arial" panose="020B0604020202020204" pitchFamily="34" charset="0"/>
              <a:buChar char="•"/>
            </a:pPr>
            <a:r>
              <a:rPr lang="en-US" altLang="en-US" dirty="0"/>
              <a:t>Ensure no user interface component initiate a change of context when it receives focus.</a:t>
            </a:r>
          </a:p>
          <a:p>
            <a:pPr marL="171450" indent="-171450">
              <a:buFont typeface="Arial" panose="020B0604020202020204" pitchFamily="34" charset="0"/>
              <a:buChar char="•"/>
            </a:pPr>
            <a:r>
              <a:rPr lang="en-US" altLang="en-US" dirty="0"/>
              <a:t>Changes made to the settings of any user interface component must not cause a change of context unless the user has been warned before using the component.</a:t>
            </a:r>
          </a:p>
          <a:p>
            <a:pPr marL="0" indent="0">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23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a:t>
            </a:r>
          </a:p>
          <a:p>
            <a:pPr marL="171450" indent="-171450">
              <a:buFont typeface="Arial" panose="020B0604020202020204" pitchFamily="34" charset="0"/>
              <a:buChar char="•"/>
            </a:pPr>
            <a:r>
              <a:rPr lang="en-US" altLang="en-US" dirty="0"/>
              <a:t>Ensure navigational mechanisms that are repeated on multiple Web pages occur in the same relative order, unless a change is initiated by the user.</a:t>
            </a:r>
          </a:p>
          <a:p>
            <a:pPr marL="171450" indent="-171450">
              <a:buFont typeface="Arial" panose="020B0604020202020204" pitchFamily="34" charset="0"/>
              <a:buChar char="•"/>
            </a:pPr>
            <a:r>
              <a:rPr lang="en-US" altLang="en-US" dirty="0"/>
              <a:t>Ensure components that have the same functionality within a set of Web pages are identified consistently.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03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en-US" dirty="0"/>
              <a:t>Information and user interface components must be presentable to users in ways they can perceive.</a:t>
            </a:r>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Reference: </a:t>
            </a:r>
          </a:p>
          <a:p>
            <a:pPr marL="0" indent="0" algn="l">
              <a:buFont typeface="Arial" panose="020B0604020202020204" pitchFamily="34" charset="0"/>
              <a:buNone/>
            </a:pPr>
            <a:r>
              <a:rPr lang="en-US" altLang="en-US" dirty="0"/>
              <a:t>https://www.w3.org/TR/WCAG21/#perceivable</a:t>
            </a:r>
          </a:p>
          <a:p>
            <a:pPr marL="0" indent="0" algn="l">
              <a:buFont typeface="Arial" panose="020B0604020202020204" pitchFamily="34" charset="0"/>
              <a:buNone/>
            </a:pPr>
            <a:endParaRPr lang="en-US" altLang="en-US" dirty="0"/>
          </a:p>
          <a:p>
            <a:pPr marL="0" indent="0" algn="l">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391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AAA)</a:t>
            </a:r>
          </a:p>
          <a:p>
            <a:pPr marL="171450" indent="-171450">
              <a:buFont typeface="Arial" panose="020B0604020202020204" pitchFamily="34" charset="0"/>
              <a:buChar char="•"/>
            </a:pPr>
            <a:r>
              <a:rPr lang="en-US" altLang="en-US" dirty="0"/>
              <a:t>Ensure changes of context are initiated only by user request and can be turned off.</a:t>
            </a:r>
          </a:p>
          <a:p>
            <a:pPr marL="0" indent="0">
              <a:buFont typeface="Arial" panose="020B0604020202020204" pitchFamily="34" charset="0"/>
              <a:buNone/>
            </a:pPr>
            <a:endParaRPr lang="en-US" altLang="en-US" dirty="0"/>
          </a:p>
          <a:p>
            <a:pPr marL="0" indent="0">
              <a:buFont typeface="Arial" panose="020B0604020202020204" pitchFamily="34" charset="0"/>
              <a:buNone/>
            </a:pPr>
            <a:endParaRPr lang="en-US" altLang="en-US" dirty="0"/>
          </a:p>
          <a:p>
            <a:pPr marL="0" indent="0">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393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b="1" dirty="0"/>
              <a:t>Now, we will have look on , Guideline 3.3 Input Assistance.</a:t>
            </a:r>
          </a:p>
          <a:p>
            <a:pPr marL="0" indent="0">
              <a:buFont typeface="Arial" panose="020B0604020202020204" pitchFamily="34" charset="0"/>
              <a:buNone/>
            </a:pPr>
            <a:r>
              <a:rPr lang="en-US" altLang="en-US" dirty="0"/>
              <a:t>Help users avoid and correct mistakes.</a:t>
            </a:r>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t>
            </a:r>
          </a:p>
          <a:p>
            <a:pPr marL="171450" indent="-171450">
              <a:buFont typeface="Arial" panose="020B0604020202020204" pitchFamily="34" charset="0"/>
              <a:buChar char="•"/>
            </a:pPr>
            <a:r>
              <a:rPr lang="en-US" altLang="en-US" dirty="0"/>
              <a:t>Input error should be identified and described in the text to the user when automatically detected.</a:t>
            </a:r>
          </a:p>
          <a:p>
            <a:pPr marL="171450" indent="-171450">
              <a:buFont typeface="Arial" panose="020B0604020202020204" pitchFamily="34" charset="0"/>
              <a:buChar char="•"/>
            </a:pPr>
            <a:r>
              <a:rPr lang="en-US" altLang="en-US" dirty="0"/>
              <a:t>Provide labels or instructions when content requires user input.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8252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a:t>
            </a:r>
          </a:p>
          <a:p>
            <a:pPr marL="171450" indent="-171450">
              <a:buFont typeface="Arial" panose="020B0604020202020204" pitchFamily="34" charset="0"/>
              <a:buChar char="•"/>
            </a:pPr>
            <a:r>
              <a:rPr lang="en-US" altLang="en-US" dirty="0"/>
              <a:t>If an input error is automatically detected and suggestions for correction are known, then it should be provided to the user.</a:t>
            </a:r>
          </a:p>
          <a:p>
            <a:pPr marL="171450" indent="-171450">
              <a:buFont typeface="Arial" panose="020B0604020202020204" pitchFamily="34" charset="0"/>
              <a:buChar char="•"/>
            </a:pPr>
            <a:r>
              <a:rPr lang="en-US" altLang="en-US" dirty="0"/>
              <a:t>Provide a mechanism for confirming and correcting information before finalizing the submission for Web pages that cause legal commitments or financial transactions.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601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AAA)</a:t>
            </a:r>
          </a:p>
          <a:p>
            <a:pPr marL="171450" indent="-171450">
              <a:buFont typeface="Arial" panose="020B0604020202020204" pitchFamily="34" charset="0"/>
              <a:buChar char="•"/>
            </a:pPr>
            <a:r>
              <a:rPr lang="en-US" altLang="en-US" dirty="0"/>
              <a:t>Ensure context-sensitive help is available.</a:t>
            </a:r>
          </a:p>
          <a:p>
            <a:pPr marL="171450" indent="-171450">
              <a:buFont typeface="Arial" panose="020B0604020202020204" pitchFamily="34" charset="0"/>
              <a:buChar char="•"/>
            </a:pPr>
            <a:r>
              <a:rPr lang="en-US" altLang="en-US" dirty="0"/>
              <a:t>For Web pages that require the user to submit information, provide a mechanism for confirming and correcting information before finalizing the submission.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528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dirty="0"/>
              <a:t>Content must be robust enough that it can be interpreted by a wide variety of user agents, including assistive technologies.</a:t>
            </a:r>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Reference: </a:t>
            </a:r>
          </a:p>
          <a:p>
            <a:pPr marL="0" indent="0">
              <a:buFont typeface="Arial" panose="020B0604020202020204" pitchFamily="34" charset="0"/>
              <a:buNone/>
            </a:pPr>
            <a:r>
              <a:rPr lang="en-US" altLang="en-US" dirty="0"/>
              <a:t>https://www.w3.org/TR/WCAG21/#robust</a:t>
            </a:r>
          </a:p>
          <a:p>
            <a:pPr marL="0" indent="0">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892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b="1" dirty="0"/>
              <a:t>Now, we will have look on , Guideline 4.1 Compatible.</a:t>
            </a:r>
          </a:p>
          <a:p>
            <a:pPr marL="0" indent="0">
              <a:buFont typeface="Arial" panose="020B0604020202020204" pitchFamily="34" charset="0"/>
              <a:buNone/>
            </a:pPr>
            <a:r>
              <a:rPr lang="en-US" altLang="en-US" dirty="0"/>
              <a:t>Maximize compatibility with current and future user agents, including assistive technologies.</a:t>
            </a:r>
          </a:p>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(Level A)</a:t>
            </a:r>
          </a:p>
          <a:p>
            <a:pPr marL="171450" indent="-171450">
              <a:buFont typeface="Arial" panose="020B0604020202020204" pitchFamily="34" charset="0"/>
              <a:buChar char="•"/>
            </a:pPr>
            <a:r>
              <a:rPr lang="en-US" altLang="en-US" dirty="0"/>
              <a:t>For content implemented using markup languages, ensure all elements are unique, except where the specifications allow it.</a:t>
            </a:r>
          </a:p>
          <a:p>
            <a:pPr marL="171450" indent="-171450">
              <a:buFont typeface="Arial" panose="020B0604020202020204" pitchFamily="34" charset="0"/>
              <a:buChar char="•"/>
            </a:pPr>
            <a:r>
              <a:rPr lang="en-US" altLang="en-US" dirty="0"/>
              <a:t>For all user interface components such as form and elements links, a user should be able to programmatically determine the name and role; and also programmatically set the states and value.</a:t>
            </a:r>
          </a:p>
          <a:p>
            <a:pPr marL="0" indent="0">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996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dirty="0"/>
              <a:t>(Level AA)</a:t>
            </a:r>
          </a:p>
          <a:p>
            <a:pPr marL="171450" indent="-171450">
              <a:buFont typeface="Arial" panose="020B0604020202020204" pitchFamily="34" charset="0"/>
              <a:buChar char="•"/>
            </a:pPr>
            <a:r>
              <a:rPr lang="en-US" altLang="en-US" dirty="0"/>
              <a:t>Ensure status messages can be programmatically determined through role or properties and presented to the user by assistive technologies without receiving focus.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729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https://www.whoisaccessible.com/guidelines/wcag/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031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E1E1E"/>
                </a:solidFill>
                <a:effectLst/>
                <a:latin typeface="Roboto" panose="02000000000000000000" pitchFamily="2" charset="0"/>
              </a:rPr>
              <a:t>The new proposed WCAG 3.0 comes under </a:t>
            </a:r>
            <a:r>
              <a:rPr lang="en-US" b="1" i="0" dirty="0">
                <a:solidFill>
                  <a:srgbClr val="1E1E1E"/>
                </a:solidFill>
                <a:effectLst/>
                <a:latin typeface="Roboto" panose="02000000000000000000" pitchFamily="2" charset="0"/>
              </a:rPr>
              <a:t>Project Silver</a:t>
            </a:r>
            <a:r>
              <a:rPr lang="en-US" b="0" i="0" dirty="0">
                <a:solidFill>
                  <a:srgbClr val="1E1E1E"/>
                </a:solidFill>
                <a:effectLst/>
                <a:latin typeface="Roboto" panose="02000000000000000000" pitchFamily="2" charset="0"/>
              </a:rPr>
              <a:t>, which started in 2016</a:t>
            </a:r>
            <a:endParaRPr lang="en-US" b="1" i="0" dirty="0">
              <a:solidFill>
                <a:srgbClr val="1E1E1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E1E1E"/>
                </a:solidFill>
                <a:effectLst/>
                <a:latin typeface="Roboto" panose="02000000000000000000" pitchFamily="2" charset="0"/>
              </a:rPr>
              <a:t>For this team, the first few years were spent researching WCAG 2.x to find out what problems people were having with WCAG 2.x ,so, that those issues could be well-addressed.</a:t>
            </a:r>
            <a:endParaRPr lang="en-US" b="1" i="0" dirty="0">
              <a:solidFill>
                <a:srgbClr val="1E1E1E"/>
              </a:solidFill>
              <a:effectLst/>
              <a:latin typeface="Roboto" panose="02000000000000000000" pitchFamily="2" charset="0"/>
            </a:endParaRPr>
          </a:p>
          <a:p>
            <a:pPr algn="l"/>
            <a:endParaRPr lang="en-US" b="1" i="0" dirty="0">
              <a:solidFill>
                <a:srgbClr val="1E1E1E"/>
              </a:solidFill>
              <a:effectLst/>
              <a:latin typeface="Roboto" panose="02000000000000000000" pitchFamily="2" charset="0"/>
            </a:endParaRPr>
          </a:p>
          <a:p>
            <a:pPr algn="l"/>
            <a:r>
              <a:rPr lang="en-US" b="0" i="0" dirty="0">
                <a:solidFill>
                  <a:srgbClr val="1E1E1E"/>
                </a:solidFill>
                <a:effectLst/>
                <a:latin typeface="Roboto" panose="02000000000000000000" pitchFamily="2" charset="0"/>
              </a:rPr>
              <a:t>Project Silver later gained its official name, the W3C Accessibility Guidelines 3.0. The words “Web Content” were removed from the name because WCAG 3.0 promised to be a more all-encompassing set of guidelines for digital content, including not just web pages, but apps, virtual reality, and other devices making their way onto the internet such as smartwatches, TVs, navigation systems, and home assistants. </a:t>
            </a:r>
            <a:endParaRPr lang="en-US" b="1" i="0" dirty="0">
              <a:solidFill>
                <a:srgbClr val="1E1E1E"/>
              </a:solidFill>
              <a:effectLst/>
              <a:latin typeface="Roboto" panose="02000000000000000000" pitchFamily="2" charset="0"/>
            </a:endParaRPr>
          </a:p>
          <a:p>
            <a:pPr algn="l"/>
            <a:endParaRPr lang="en-US" b="1" i="0" dirty="0">
              <a:solidFill>
                <a:srgbClr val="1E1E1E"/>
              </a:solidFill>
              <a:effectLst/>
              <a:latin typeface="Roboto" panose="02000000000000000000" pitchFamily="2" charset="0"/>
            </a:endParaRPr>
          </a:p>
          <a:p>
            <a:pPr algn="l"/>
            <a:r>
              <a:rPr lang="en-US" b="0" i="0" dirty="0">
                <a:solidFill>
                  <a:srgbClr val="1E1E1E"/>
                </a:solidFill>
                <a:effectLst/>
                <a:latin typeface="Roboto" panose="02000000000000000000" pitchFamily="2" charset="0"/>
              </a:rPr>
              <a:t>Some of the major changes proposed from WCAG 2.x were the following:</a:t>
            </a:r>
          </a:p>
          <a:p>
            <a:pPr marL="171450" lvl="0" indent="-171450" algn="l">
              <a:buFont typeface="Arial" panose="020B0604020202020204" pitchFamily="34" charset="0"/>
              <a:buChar char="•"/>
            </a:pPr>
            <a:r>
              <a:rPr lang="en-US" b="0" i="0" dirty="0">
                <a:solidFill>
                  <a:srgbClr val="1E1E1E"/>
                </a:solidFill>
                <a:effectLst/>
                <a:latin typeface="Roboto" panose="02000000000000000000" pitchFamily="2" charset="0"/>
              </a:rPr>
              <a:t>Make it easier to learn and understand the guidelines.</a:t>
            </a:r>
          </a:p>
          <a:p>
            <a:pPr marL="171450" lvl="0" indent="-171450" algn="l">
              <a:buFont typeface="Arial" panose="020B0604020202020204" pitchFamily="34" charset="0"/>
              <a:buChar char="•"/>
            </a:pPr>
            <a:r>
              <a:rPr lang="en-US" b="0" i="0" dirty="0">
                <a:solidFill>
                  <a:srgbClr val="1E1E1E"/>
                </a:solidFill>
                <a:effectLst/>
                <a:latin typeface="Roboto" panose="02000000000000000000" pitchFamily="2" charset="0"/>
              </a:rPr>
              <a:t>Allow different types of guidelines to support more disability needs.</a:t>
            </a:r>
          </a:p>
          <a:p>
            <a:pPr marL="171450" lvl="0" indent="-171450" algn="l">
              <a:buFont typeface="Arial" panose="020B0604020202020204" pitchFamily="34" charset="0"/>
              <a:buChar char="•"/>
            </a:pPr>
            <a:r>
              <a:rPr lang="en-US" b="0" i="0" dirty="0">
                <a:solidFill>
                  <a:srgbClr val="1E1E1E"/>
                </a:solidFill>
                <a:effectLst/>
                <a:latin typeface="Roboto" panose="02000000000000000000" pitchFamily="2" charset="0"/>
              </a:rPr>
              <a:t>Provide more flexibility for the guidelines to keep up with new technologies.</a:t>
            </a:r>
          </a:p>
          <a:p>
            <a:pPr marL="171450" lvl="0" indent="-171450" algn="l">
              <a:buFont typeface="Arial" panose="020B0604020202020204" pitchFamily="34" charset="0"/>
              <a:buChar char="•"/>
            </a:pPr>
            <a:r>
              <a:rPr lang="en-US" b="0" i="0" dirty="0">
                <a:solidFill>
                  <a:srgbClr val="1E1E1E"/>
                </a:solidFill>
                <a:effectLst/>
                <a:latin typeface="Roboto" panose="02000000000000000000" pitchFamily="2" charset="0"/>
              </a:rPr>
              <a:t>Have conformance to guidelines better reflect real-world accessibility, including making allowances for bugs and other low-impact issues.</a:t>
            </a:r>
          </a:p>
          <a:p>
            <a:pPr algn="l">
              <a:buFont typeface="Arial" panose="020B0604020202020204" pitchFamily="34" charset="0"/>
              <a:buNone/>
            </a:pPr>
            <a:endParaRPr lang="en-US" b="0" i="0" dirty="0">
              <a:solidFill>
                <a:srgbClr val="1E1E1E"/>
              </a:solidFill>
              <a:effectLst/>
              <a:latin typeface="Roboto" panose="02000000000000000000" pitchFamily="2" charset="0"/>
            </a:endParaRPr>
          </a:p>
          <a:p>
            <a:pPr algn="l"/>
            <a:r>
              <a:rPr lang="en-US" b="0" i="0" dirty="0">
                <a:solidFill>
                  <a:srgbClr val="1E1E1E"/>
                </a:solidFill>
                <a:effectLst/>
                <a:latin typeface="Roboto" panose="02000000000000000000" pitchFamily="2" charset="0"/>
              </a:rPr>
              <a:t>There seem to be just as many people in hopeful anticipation of WCAG 3.0, as there are those who are worried it may undo some of the progress made by WCAG 2.x. WCAG 3.0 is guaranteed to shake up the accessibility industry as much as, if not more than WCAG 2.0 did when it first came out. Many things got far more complicated than they had been in WCAG 1.0.  </a:t>
            </a:r>
          </a:p>
          <a:p>
            <a:pPr algn="l"/>
            <a:endParaRPr lang="en-US" b="0" i="0" dirty="0">
              <a:solidFill>
                <a:srgbClr val="1E1E1E"/>
              </a:solidFill>
              <a:effectLst/>
              <a:latin typeface="Roboto" panose="02000000000000000000" pitchFamily="2" charset="0"/>
            </a:endParaRPr>
          </a:p>
          <a:p>
            <a:pPr algn="l"/>
            <a:r>
              <a:rPr lang="en-US" b="0" i="0" dirty="0">
                <a:solidFill>
                  <a:srgbClr val="1E1E1E"/>
                </a:solidFill>
                <a:effectLst/>
                <a:latin typeface="Roboto" panose="02000000000000000000" pitchFamily="2" charset="0"/>
              </a:rPr>
              <a:t>The W3C is aiming to publish a candidate recommendation of WCAG 3.0 sometime in 2022 and the final publication of WCAG 3.0 is expected somewhere at the end of 2023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307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this , we have come to the end of this video . We hope you guys find it informative and helpful.</a:t>
            </a:r>
          </a:p>
          <a:p>
            <a:r>
              <a:rPr lang="en-US" b="1" dirty="0"/>
              <a:t>Thanks for watching .</a:t>
            </a:r>
            <a:endParaRPr lang="en-IN" b="1" dirty="0"/>
          </a:p>
        </p:txBody>
      </p:sp>
      <p:sp>
        <p:nvSpPr>
          <p:cNvPr id="4" name="Slide Number Placeholder 3"/>
          <p:cNvSpPr>
            <a:spLocks noGrp="1"/>
          </p:cNvSpPr>
          <p:nvPr>
            <p:ph type="sldNum" sz="quarter" idx="5"/>
          </p:nvPr>
        </p:nvSpPr>
        <p:spPr/>
        <p:txBody>
          <a:bodyPr/>
          <a:lstStyle/>
          <a:p>
            <a:fld id="{0DD043FF-A23F-49B0-B043-B90B9AB3BD0C}" type="slidenum">
              <a:rPr lang="en-IN" smtClean="0"/>
              <a:t>39</a:t>
            </a:fld>
            <a:endParaRPr lang="en-IN"/>
          </a:p>
        </p:txBody>
      </p:sp>
    </p:spTree>
    <p:extLst>
      <p:ext uri="{BB962C8B-B14F-4D97-AF65-F5344CB8AC3E}">
        <p14:creationId xmlns:p14="http://schemas.microsoft.com/office/powerpoint/2010/main" val="1446005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altLang="en-US" b="1" dirty="0"/>
              <a:t>Now, we will have look on , Guideline 1.1 Text Alternatives. </a:t>
            </a:r>
            <a:br>
              <a:rPr lang="en-US" altLang="en-US" b="0" dirty="0"/>
            </a:br>
            <a:r>
              <a:rPr lang="en-US" altLang="en-US" b="0" dirty="0"/>
              <a:t>Provide text alternatives for non-text content (e.g. images)</a:t>
            </a:r>
          </a:p>
          <a:p>
            <a:pPr marL="0" indent="0" algn="l">
              <a:buFont typeface="Arial" panose="020B0604020202020204" pitchFamily="34" charset="0"/>
              <a:buNone/>
            </a:pPr>
            <a:endParaRPr lang="en-US" altLang="en-US" b="0" dirty="0"/>
          </a:p>
          <a:p>
            <a:pPr marL="0" indent="0" algn="l">
              <a:buFont typeface="Arial" panose="020B0604020202020204" pitchFamily="34" charset="0"/>
              <a:buNone/>
            </a:pPr>
            <a:r>
              <a:rPr lang="en-US" altLang="en-US" b="0" dirty="0"/>
              <a:t>(Level A)</a:t>
            </a:r>
          </a:p>
          <a:p>
            <a:pPr marL="171450" indent="-171450" algn="l">
              <a:buFont typeface="Arial" panose="020B0604020202020204" pitchFamily="34" charset="0"/>
              <a:buChar char="•"/>
            </a:pPr>
            <a:r>
              <a:rPr lang="en-US" altLang="en-US" dirty="0"/>
              <a:t>Provide text alternatives for any non-text content and should serve the equivalent purpose. </a:t>
            </a:r>
          </a:p>
          <a:p>
            <a:pPr marL="0" indent="0" algn="l">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4300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altLang="en-US" b="1" dirty="0"/>
              <a:t>Now, we will have look on , Guideline 1.2 Time-based Media.</a:t>
            </a:r>
          </a:p>
          <a:p>
            <a:pPr marL="0" indent="0" algn="l">
              <a:buFont typeface="Arial" panose="020B0604020202020204" pitchFamily="34" charset="0"/>
              <a:buNone/>
            </a:pPr>
            <a:r>
              <a:rPr lang="en-US" altLang="en-US" dirty="0"/>
              <a:t>Provide alternatives for time-based media. </a:t>
            </a:r>
          </a:p>
          <a:p>
            <a:pPr marL="0" indent="0" algn="l">
              <a:buFont typeface="Arial" panose="020B0604020202020204" pitchFamily="34" charset="0"/>
              <a:buNone/>
            </a:pPr>
            <a:endParaRPr lang="en-US" altLang="en-US" dirty="0"/>
          </a:p>
          <a:p>
            <a:pPr marL="0" indent="0" algn="l">
              <a:buFont typeface="Arial" panose="020B0604020202020204" pitchFamily="34" charset="0"/>
              <a:buNone/>
            </a:pPr>
            <a:r>
              <a:rPr lang="en-US" altLang="en-US" dirty="0"/>
              <a:t>(Level A)</a:t>
            </a:r>
          </a:p>
          <a:p>
            <a:pPr marL="171450" indent="-171450" algn="l">
              <a:buFont typeface="Arial" panose="020B0604020202020204" pitchFamily="34" charset="0"/>
              <a:buChar char="•"/>
            </a:pPr>
            <a:r>
              <a:rPr lang="en-US" altLang="en-US" dirty="0"/>
              <a:t>Provide an alternative for time-based media that presents equivalent information for prerecorded audio-only or video-only content.</a:t>
            </a:r>
          </a:p>
          <a:p>
            <a:pPr marL="171450" indent="-171450" algn="l">
              <a:buFont typeface="Arial" panose="020B0604020202020204" pitchFamily="34" charset="0"/>
              <a:buChar char="•"/>
            </a:pPr>
            <a:r>
              <a:rPr lang="en-US" altLang="en-US" dirty="0"/>
              <a:t>Provide an alternative for time-based media for synchronized media.</a:t>
            </a:r>
          </a:p>
          <a:p>
            <a:pPr marL="171450" indent="-171450" algn="l">
              <a:buFont typeface="Arial" panose="020B0604020202020204" pitchFamily="34" charset="0"/>
              <a:buChar char="•"/>
            </a:pPr>
            <a:r>
              <a:rPr lang="en-US" altLang="en-US" dirty="0"/>
              <a:t>Provide captions for all prerecorded audio content in synchronized media.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35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altLang="en-US" dirty="0"/>
              <a:t>(Level AA)</a:t>
            </a:r>
          </a:p>
          <a:p>
            <a:pPr marL="171450" indent="-171450" algn="l">
              <a:buFont typeface="Arial" panose="020B0604020202020204" pitchFamily="34" charset="0"/>
              <a:buChar char="•"/>
            </a:pPr>
            <a:r>
              <a:rPr lang="en-US" altLang="en-US" dirty="0"/>
              <a:t>Provide captions for all live audio content in synchronized media.</a:t>
            </a:r>
          </a:p>
          <a:p>
            <a:pPr marL="171450" indent="-171450" algn="l">
              <a:buFont typeface="Arial" panose="020B0604020202020204" pitchFamily="34" charset="0"/>
              <a:buChar char="•"/>
            </a:pPr>
            <a:r>
              <a:rPr lang="en-US" altLang="en-US" dirty="0"/>
              <a:t>Provide an audio description for all prerecorded video content in synchronized media.</a:t>
            </a:r>
          </a:p>
          <a:p>
            <a:pPr marL="171450" indent="-171450" algn="l">
              <a:buFont typeface="Arial" panose="020B0604020202020204" pitchFamily="34" charset="0"/>
              <a:buChar char="•"/>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48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altLang="en-US" dirty="0"/>
          </a:p>
          <a:p>
            <a:pPr marL="0" indent="0" algn="l">
              <a:buFont typeface="Arial" panose="020B0604020202020204" pitchFamily="34" charset="0"/>
              <a:buNone/>
            </a:pPr>
            <a:r>
              <a:rPr lang="en-US" altLang="en-US" dirty="0"/>
              <a:t>(Level AAA)</a:t>
            </a:r>
          </a:p>
          <a:p>
            <a:pPr marL="171450" indent="-171450" algn="l">
              <a:buFont typeface="Arial" panose="020B0604020202020204" pitchFamily="34" charset="0"/>
              <a:buChar char="•"/>
            </a:pPr>
            <a:r>
              <a:rPr lang="en-US" altLang="en-US" dirty="0"/>
              <a:t>Provide sign language interpretation for all prerecorded audio content in synchronized media.</a:t>
            </a:r>
          </a:p>
          <a:p>
            <a:pPr marL="171450" indent="-171450" algn="l">
              <a:buFont typeface="Arial" panose="020B0604020202020204" pitchFamily="34" charset="0"/>
              <a:buChar char="•"/>
            </a:pPr>
            <a:r>
              <a:rPr lang="en-US" altLang="en-US" dirty="0"/>
              <a:t>Provide an extended audio description for all prerecorded video content in synchronized media when audio descriptions can’t convey the sense of the video.</a:t>
            </a:r>
          </a:p>
          <a:p>
            <a:pPr marL="171450" indent="-171450" algn="l">
              <a:buFont typeface="Arial" panose="020B0604020202020204" pitchFamily="34" charset="0"/>
              <a:buChar char="•"/>
            </a:pPr>
            <a:r>
              <a:rPr lang="en-US" altLang="en-US" dirty="0"/>
              <a:t>Also, provide an alternative for time-based media for all prerecorded video-only media.</a:t>
            </a:r>
          </a:p>
          <a:p>
            <a:pPr marL="171450" indent="-171450" algn="l">
              <a:buFont typeface="Arial" panose="020B0604020202020204" pitchFamily="34" charset="0"/>
              <a:buChar char="•"/>
            </a:pPr>
            <a:r>
              <a:rPr lang="en-US" altLang="en-US" dirty="0"/>
              <a:t>Provide an alternative for time-based media that presents equivalent information for live audio-only content.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045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altLang="en-US" b="1" dirty="0"/>
              <a:t>Now, we will have look on , Guideline 1.3 Adaptable.</a:t>
            </a:r>
            <a:endParaRPr lang="en-US" altLang="en-US" dirty="0"/>
          </a:p>
          <a:p>
            <a:pPr marL="0" indent="0" algn="l">
              <a:buFont typeface="Arial" panose="020B0604020202020204" pitchFamily="34" charset="0"/>
              <a:buNone/>
            </a:pPr>
            <a:r>
              <a:rPr lang="en-US" altLang="en-US" dirty="0"/>
              <a:t>Create content that can be presented in different ways (</a:t>
            </a:r>
            <a:r>
              <a:rPr lang="en-US" altLang="en-US" dirty="0" err="1"/>
              <a:t>e.g</a:t>
            </a:r>
            <a:r>
              <a:rPr lang="en-US" altLang="en-US" dirty="0"/>
              <a:t> simpler layout), without losing information or structure.</a:t>
            </a:r>
          </a:p>
          <a:p>
            <a:pPr marL="0" indent="0" algn="l">
              <a:buFont typeface="Arial" panose="020B0604020202020204" pitchFamily="34" charset="0"/>
              <a:buNone/>
            </a:pPr>
            <a:endParaRPr lang="en-US" altLang="en-US" dirty="0"/>
          </a:p>
          <a:p>
            <a:pPr marL="0" indent="0" algn="l">
              <a:buFont typeface="Arial" panose="020B0604020202020204" pitchFamily="34" charset="0"/>
              <a:buNone/>
            </a:pPr>
            <a:r>
              <a:rPr lang="en-US" altLang="en-US" dirty="0"/>
              <a:t>(Level A)</a:t>
            </a:r>
          </a:p>
          <a:p>
            <a:pPr marL="171450" indent="-171450" algn="l">
              <a:buFont typeface="Arial" panose="020B0604020202020204" pitchFamily="34" charset="0"/>
              <a:buChar char="•"/>
            </a:pPr>
            <a:r>
              <a:rPr lang="en-US" altLang="en-US" dirty="0"/>
              <a:t>Ensure information conveyed through presentation can be programmatically determined, or, are available in text.</a:t>
            </a:r>
          </a:p>
          <a:p>
            <a:pPr marL="171450" indent="-171450" algn="l">
              <a:buFont typeface="Arial" panose="020B0604020202020204" pitchFamily="34" charset="0"/>
              <a:buChar char="•"/>
            </a:pPr>
            <a:r>
              <a:rPr lang="en-US" altLang="en-US" dirty="0"/>
              <a:t>Ensure a correct reading sequence can be programmatically determined.</a:t>
            </a:r>
          </a:p>
          <a:p>
            <a:pPr marL="171450" indent="-171450" algn="l">
              <a:buFont typeface="Arial" panose="020B0604020202020204" pitchFamily="34" charset="0"/>
              <a:buChar char="•"/>
            </a:pPr>
            <a:r>
              <a:rPr lang="en-US" altLang="en-US" dirty="0"/>
              <a:t>Instructions provided for operating content should not rely solely on shape or sound.</a:t>
            </a:r>
          </a:p>
          <a:p>
            <a:pPr marL="0" indent="0" algn="l">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06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altLang="en-US" dirty="0"/>
              <a:t>(Level AA)</a:t>
            </a:r>
          </a:p>
          <a:p>
            <a:pPr marL="171450" indent="-171450" algn="l">
              <a:buFont typeface="Arial" panose="020B0604020202020204" pitchFamily="34" charset="0"/>
              <a:buChar char="•"/>
            </a:pPr>
            <a:r>
              <a:rPr lang="en-US" altLang="en-US" dirty="0"/>
              <a:t>Don’t restrict content view and operation to a single display orientation (portrait or landscape), unless a specific display orientation is essential.</a:t>
            </a:r>
          </a:p>
          <a:p>
            <a:pPr marL="171450" indent="-171450" algn="l">
              <a:buFont typeface="Arial" panose="020B0604020202020204" pitchFamily="34" charset="0"/>
              <a:buChar char="•"/>
            </a:pPr>
            <a:r>
              <a:rPr lang="en-US" altLang="en-US" dirty="0"/>
              <a:t>The purpose of each input field collecting information about the user should be easily identifiable.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D043FF-A23F-49B0-B043-B90B9AB3BD0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66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F41A-F4BC-C24E-7177-A1DBADB9F3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8714896-CA60-E681-F375-E9C9EF531A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239ECB0-9D48-A0E4-1B51-FB9F8421812A}"/>
              </a:ext>
            </a:extLst>
          </p:cNvPr>
          <p:cNvSpPr>
            <a:spLocks noGrp="1"/>
          </p:cNvSpPr>
          <p:nvPr>
            <p:ph type="dt" sz="half" idx="10"/>
          </p:nvPr>
        </p:nvSpPr>
        <p:spPr/>
        <p:txBody>
          <a:bodyPr/>
          <a:lstStyle/>
          <a:p>
            <a:fld id="{63CDB1D3-BD60-4D9C-8B76-D86502B4E9D3}" type="datetimeFigureOut">
              <a:rPr lang="en-US" smtClean="0"/>
              <a:t>7/16/2022</a:t>
            </a:fld>
            <a:endParaRPr lang="en-US"/>
          </a:p>
        </p:txBody>
      </p:sp>
      <p:sp>
        <p:nvSpPr>
          <p:cNvPr id="5" name="Footer Placeholder 4">
            <a:extLst>
              <a:ext uri="{FF2B5EF4-FFF2-40B4-BE49-F238E27FC236}">
                <a16:creationId xmlns:a16="http://schemas.microsoft.com/office/drawing/2014/main" id="{374FEC4A-DC89-3FC6-8DAA-C9E43233B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04D5A-E57E-44B3-B3C5-ADCEE81894A2}"/>
              </a:ext>
            </a:extLst>
          </p:cNvPr>
          <p:cNvSpPr>
            <a:spLocks noGrp="1"/>
          </p:cNvSpPr>
          <p:nvPr>
            <p:ph type="sldNum" sz="quarter" idx="12"/>
          </p:nvPr>
        </p:nvSpPr>
        <p:spPr/>
        <p:txBody>
          <a:bodyPr/>
          <a:lstStyle/>
          <a:p>
            <a:fld id="{D0DCDA20-7C6E-4879-B25E-A35134090E8D}" type="slidenum">
              <a:rPr lang="en-US" smtClean="0"/>
              <a:t>‹#›</a:t>
            </a:fld>
            <a:endParaRPr lang="en-US"/>
          </a:p>
        </p:txBody>
      </p:sp>
    </p:spTree>
    <p:extLst>
      <p:ext uri="{BB962C8B-B14F-4D97-AF65-F5344CB8AC3E}">
        <p14:creationId xmlns:p14="http://schemas.microsoft.com/office/powerpoint/2010/main" val="2693827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E5B2F-C133-C9F3-3F93-ADF6363A44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B74690-3766-A3E5-E8B1-00EEFACC642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294521-32C2-4DF8-BB78-9DAD157154CF}"/>
              </a:ext>
            </a:extLst>
          </p:cNvPr>
          <p:cNvSpPr>
            <a:spLocks noGrp="1"/>
          </p:cNvSpPr>
          <p:nvPr>
            <p:ph type="dt" sz="half" idx="10"/>
          </p:nvPr>
        </p:nvSpPr>
        <p:spPr/>
        <p:txBody>
          <a:bodyPr/>
          <a:lstStyle/>
          <a:p>
            <a:fld id="{63CDB1D3-BD60-4D9C-8B76-D86502B4E9D3}" type="datetimeFigureOut">
              <a:rPr lang="en-US" smtClean="0"/>
              <a:t>7/16/2022</a:t>
            </a:fld>
            <a:endParaRPr lang="en-US"/>
          </a:p>
        </p:txBody>
      </p:sp>
      <p:sp>
        <p:nvSpPr>
          <p:cNvPr id="5" name="Footer Placeholder 4">
            <a:extLst>
              <a:ext uri="{FF2B5EF4-FFF2-40B4-BE49-F238E27FC236}">
                <a16:creationId xmlns:a16="http://schemas.microsoft.com/office/drawing/2014/main" id="{688937D9-1DCC-CCF1-64CB-C70898B12F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8C1D0-B80E-03B4-07AC-F96854D45070}"/>
              </a:ext>
            </a:extLst>
          </p:cNvPr>
          <p:cNvSpPr>
            <a:spLocks noGrp="1"/>
          </p:cNvSpPr>
          <p:nvPr>
            <p:ph type="sldNum" sz="quarter" idx="12"/>
          </p:nvPr>
        </p:nvSpPr>
        <p:spPr/>
        <p:txBody>
          <a:bodyPr/>
          <a:lstStyle/>
          <a:p>
            <a:fld id="{D0DCDA20-7C6E-4879-B25E-A35134090E8D}" type="slidenum">
              <a:rPr lang="en-US" smtClean="0"/>
              <a:t>‹#›</a:t>
            </a:fld>
            <a:endParaRPr lang="en-US"/>
          </a:p>
        </p:txBody>
      </p:sp>
    </p:spTree>
    <p:extLst>
      <p:ext uri="{BB962C8B-B14F-4D97-AF65-F5344CB8AC3E}">
        <p14:creationId xmlns:p14="http://schemas.microsoft.com/office/powerpoint/2010/main" val="1753378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D1C71A-A895-8BF4-F0D3-02C5AAC38A0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6D907E9-3420-F762-6F46-EC88603C3B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A86CCCD-F18D-F4C7-3F4B-AB0C0D1BFC12}"/>
              </a:ext>
            </a:extLst>
          </p:cNvPr>
          <p:cNvSpPr>
            <a:spLocks noGrp="1"/>
          </p:cNvSpPr>
          <p:nvPr>
            <p:ph type="dt" sz="half" idx="10"/>
          </p:nvPr>
        </p:nvSpPr>
        <p:spPr/>
        <p:txBody>
          <a:bodyPr/>
          <a:lstStyle/>
          <a:p>
            <a:fld id="{63CDB1D3-BD60-4D9C-8B76-D86502B4E9D3}" type="datetimeFigureOut">
              <a:rPr lang="en-US" smtClean="0"/>
              <a:t>7/16/2022</a:t>
            </a:fld>
            <a:endParaRPr lang="en-US"/>
          </a:p>
        </p:txBody>
      </p:sp>
      <p:sp>
        <p:nvSpPr>
          <p:cNvPr id="5" name="Footer Placeholder 4">
            <a:extLst>
              <a:ext uri="{FF2B5EF4-FFF2-40B4-BE49-F238E27FC236}">
                <a16:creationId xmlns:a16="http://schemas.microsoft.com/office/drawing/2014/main" id="{759C174E-A9CC-6708-5703-0A36E5A8A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0B654-5917-B2FC-42EC-9CD840C4B2E5}"/>
              </a:ext>
            </a:extLst>
          </p:cNvPr>
          <p:cNvSpPr>
            <a:spLocks noGrp="1"/>
          </p:cNvSpPr>
          <p:nvPr>
            <p:ph type="sldNum" sz="quarter" idx="12"/>
          </p:nvPr>
        </p:nvSpPr>
        <p:spPr/>
        <p:txBody>
          <a:bodyPr/>
          <a:lstStyle/>
          <a:p>
            <a:fld id="{D0DCDA20-7C6E-4879-B25E-A35134090E8D}" type="slidenum">
              <a:rPr lang="en-US" smtClean="0"/>
              <a:t>‹#›</a:t>
            </a:fld>
            <a:endParaRPr lang="en-US"/>
          </a:p>
        </p:txBody>
      </p:sp>
    </p:spTree>
    <p:extLst>
      <p:ext uri="{BB962C8B-B14F-4D97-AF65-F5344CB8AC3E}">
        <p14:creationId xmlns:p14="http://schemas.microsoft.com/office/powerpoint/2010/main" val="20718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390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hape 61" descr="Logo here placeholder">
            <a:extLst>
              <a:ext uri="{FF2B5EF4-FFF2-40B4-BE49-F238E27FC236}">
                <a16:creationId xmlns:a16="http://schemas.microsoft.com/office/drawing/2014/main" id="{11BB8329-41A4-469F-BC72-144ADE74EFD2}"/>
              </a:ext>
            </a:extLst>
          </p:cNvPr>
          <p:cNvSpPr/>
          <p:nvPr userDrawn="1"/>
        </p:nvSpPr>
        <p:spPr>
          <a:xfrm>
            <a:off x="7645708" y="257393"/>
            <a:ext cx="4045131" cy="592470"/>
          </a:xfrm>
          <a:prstGeom prst="rect">
            <a:avLst/>
          </a:prstGeom>
          <a:solidFill>
            <a:sysClr val="windowText" lastClr="000000"/>
          </a:solidFill>
          <a:ln w="38100">
            <a:solidFill>
              <a:sysClr val="window" lastClr="FFFFFF"/>
            </a:solidFill>
            <a:miter lim="400000"/>
          </a:ln>
          <a:extLst>
            <a:ext uri="{C572A759-6A51-4108-AA02-DFA0A04FC94B}">
              <ma14:wrappingTextBox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o="urn:schemas-microsoft-com:office:office" xmlns:v="urn:schemas-microsoft-com:vml" xmlns:w10="urn:schemas-microsoft-com:office:word" xmlns:w="http://schemas.openxmlformats.org/wordprocessingml/2006/main" xmlns:ma14="http://schemas.microsoft.com/office/mac/drawingml/2011/main" xmlns="" xmlns:lc="http://schemas.openxmlformats.org/drawingml/2006/lockedCanvas" val="1"/>
            </a:ext>
          </a:extLst>
        </p:spPr>
        <p:txBody>
          <a:bodyPr wrap="square" lIns="19050" tIns="19050" rIns="19050" bIns="1905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1200" cap="none" spc="600" normalizeH="0" baseline="0" noProof="0" dirty="0">
                <a:ln>
                  <a:noFill/>
                </a:ln>
                <a:solidFill>
                  <a:srgbClr val="FFFFFF"/>
                </a:solidFill>
                <a:effectLst/>
                <a:uLnTx/>
                <a:uFillTx/>
                <a:latin typeface="Century Gothic" panose="020B0502020202020204" pitchFamily="34" charset="0"/>
                <a:ea typeface="Meiryo" panose="020B0604030504040204" pitchFamily="34" charset="-128"/>
                <a:cs typeface="Times New Roman" panose="02020603050405020304" pitchFamily="18" charset="0"/>
              </a:rPr>
              <a:t>Pathway to Employability</a:t>
            </a:r>
            <a:endParaRPr kumimoji="0" lang="en-IN" sz="16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eiryo" panose="020B0604030504040204" pitchFamily="34" charset="-128"/>
            </a:endParaRPr>
          </a:p>
        </p:txBody>
      </p:sp>
    </p:spTree>
    <p:extLst>
      <p:ext uri="{BB962C8B-B14F-4D97-AF65-F5344CB8AC3E}">
        <p14:creationId xmlns:p14="http://schemas.microsoft.com/office/powerpoint/2010/main" val="80990502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D484701-FDAD-4531-B389-C6BC1BFCD2B1}"/>
              </a:ext>
            </a:extLst>
          </p:cNvPr>
          <p:cNvGrpSpPr/>
          <p:nvPr userDrawn="1"/>
        </p:nvGrpSpPr>
        <p:grpSpPr>
          <a:xfrm>
            <a:off x="-1" y="5767063"/>
            <a:ext cx="12191999" cy="1153081"/>
            <a:chOff x="-1" y="5767063"/>
            <a:chExt cx="12191999" cy="1153081"/>
          </a:xfrm>
        </p:grpSpPr>
        <p:sp>
          <p:nvSpPr>
            <p:cNvPr id="10" name="Rectangle 9">
              <a:extLst>
                <a:ext uri="{FF2B5EF4-FFF2-40B4-BE49-F238E27FC236}">
                  <a16:creationId xmlns:a16="http://schemas.microsoft.com/office/drawing/2014/main" id="{B194B3DA-E291-4125-85EA-56AB667EED8A}"/>
                </a:ext>
              </a:extLst>
            </p:cNvPr>
            <p:cNvSpPr/>
            <p:nvPr userDrawn="1"/>
          </p:nvSpPr>
          <p:spPr>
            <a:xfrm rot="10800000">
              <a:off x="-1" y="6575517"/>
              <a:ext cx="12191999" cy="3422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2">
              <a:extLst>
                <a:ext uri="{FF2B5EF4-FFF2-40B4-BE49-F238E27FC236}">
                  <a16:creationId xmlns:a16="http://schemas.microsoft.com/office/drawing/2014/main" id="{37AEEE1B-6965-44AF-A885-789813F0A22D}"/>
                </a:ext>
              </a:extLst>
            </p:cNvPr>
            <p:cNvSpPr/>
            <p:nvPr userDrawn="1"/>
          </p:nvSpPr>
          <p:spPr>
            <a:xfrm rot="10800000">
              <a:off x="-1" y="6232285"/>
              <a:ext cx="5964196" cy="68785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0" h="800100">
                  <a:moveTo>
                    <a:pt x="0" y="0"/>
                  </a:moveTo>
                  <a:lnTo>
                    <a:pt x="4000500" y="0"/>
                  </a:lnTo>
                  <a:lnTo>
                    <a:pt x="4000500" y="800100"/>
                  </a:lnTo>
                  <a:lnTo>
                    <a:pt x="792480" y="800100"/>
                  </a:lnTo>
                  <a:lnTo>
                    <a:pt x="0" y="0"/>
                  </a:lnTo>
                  <a:close/>
                </a:path>
              </a:pathLst>
            </a:custGeom>
            <a:solidFill>
              <a:srgbClr val="B1CB0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solidFill>
                  <a:prstClr val="white"/>
                </a:solidFill>
                <a:latin typeface="Calibri" panose="020F0502020204030204"/>
              </a:endParaRPr>
            </a:p>
          </p:txBody>
        </p:sp>
        <p:pic>
          <p:nvPicPr>
            <p:cNvPr id="12" name="Picture 11">
              <a:extLst>
                <a:ext uri="{FF2B5EF4-FFF2-40B4-BE49-F238E27FC236}">
                  <a16:creationId xmlns:a16="http://schemas.microsoft.com/office/drawing/2014/main" id="{94AE575A-2D33-49B4-BAE2-FE47D74D42D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360240" y="5767063"/>
              <a:ext cx="1756234" cy="619627"/>
            </a:xfrm>
            <a:prstGeom prst="rect">
              <a:avLst/>
            </a:prstGeom>
          </p:spPr>
        </p:pic>
      </p:grpSp>
      <p:sp>
        <p:nvSpPr>
          <p:cNvPr id="16" name="Shape 61" descr="Logo here placeholder">
            <a:extLst>
              <a:ext uri="{FF2B5EF4-FFF2-40B4-BE49-F238E27FC236}">
                <a16:creationId xmlns:a16="http://schemas.microsoft.com/office/drawing/2014/main" id="{B803FC4E-8124-4976-8687-3B4EE83464B5}"/>
              </a:ext>
            </a:extLst>
          </p:cNvPr>
          <p:cNvSpPr/>
          <p:nvPr userDrawn="1"/>
        </p:nvSpPr>
        <p:spPr>
          <a:xfrm>
            <a:off x="7645708" y="257393"/>
            <a:ext cx="4045131" cy="592470"/>
          </a:xfrm>
          <a:prstGeom prst="rect">
            <a:avLst/>
          </a:prstGeom>
          <a:solidFill>
            <a:sysClr val="windowText" lastClr="000000"/>
          </a:solidFill>
          <a:ln w="38100">
            <a:solidFill>
              <a:sysClr val="window" lastClr="FFFFFF"/>
            </a:solidFill>
            <a:miter lim="400000"/>
          </a:ln>
          <a:extLst>
            <a:ext uri="{C572A759-6A51-4108-AA02-DFA0A04FC94B}">
              <ma14:wrappingTextBox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o="urn:schemas-microsoft-com:office:office" xmlns:v="urn:schemas-microsoft-com:vml" xmlns:w10="urn:schemas-microsoft-com:office:word" xmlns:w="http://schemas.openxmlformats.org/wordprocessingml/2006/main" xmlns:ma14="http://schemas.microsoft.com/office/mac/drawingml/2011/main" xmlns="" xmlns:lc="http://schemas.openxmlformats.org/drawingml/2006/lockedCanvas" val="1"/>
            </a:ext>
          </a:extLst>
        </p:spPr>
        <p:txBody>
          <a:bodyPr wrap="square" lIns="19050" tIns="19050" rIns="19050" bIns="1905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1200" cap="none" spc="600" normalizeH="0" baseline="0" noProof="0" dirty="0">
                <a:ln>
                  <a:noFill/>
                </a:ln>
                <a:solidFill>
                  <a:srgbClr val="FFFFFF"/>
                </a:solidFill>
                <a:effectLst/>
                <a:uLnTx/>
                <a:uFillTx/>
                <a:latin typeface="Century Gothic" panose="020B0502020202020204" pitchFamily="34" charset="0"/>
                <a:ea typeface="Meiryo" panose="020B0604030504040204" pitchFamily="34" charset="-128"/>
                <a:cs typeface="Times New Roman" panose="02020603050405020304" pitchFamily="18" charset="0"/>
              </a:rPr>
              <a:t>Pathway to Employability</a:t>
            </a:r>
            <a:endParaRPr kumimoji="0" lang="en-IN" sz="16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eiryo" panose="020B0604030504040204" pitchFamily="34" charset="-128"/>
            </a:endParaRPr>
          </a:p>
        </p:txBody>
      </p:sp>
      <p:sp>
        <p:nvSpPr>
          <p:cNvPr id="7" name="PageNumber">
            <a:extLst>
              <a:ext uri="{FF2B5EF4-FFF2-40B4-BE49-F238E27FC236}">
                <a16:creationId xmlns:a16="http://schemas.microsoft.com/office/drawing/2014/main" id="{2CEA081D-13C0-4BFD-8E37-31B41F00AA47}"/>
              </a:ext>
            </a:extLst>
          </p:cNvPr>
          <p:cNvSpPr txBox="1"/>
          <p:nvPr userDrawn="1"/>
        </p:nvSpPr>
        <p:spPr bwMode="black">
          <a:xfrm>
            <a:off x="11238356" y="6608270"/>
            <a:ext cx="684000" cy="234000"/>
          </a:xfrm>
          <a:prstGeom prst="rect">
            <a:avLst/>
          </a:prstGeom>
          <a:noFill/>
        </p:spPr>
        <p:txBody>
          <a:bodyPr wrap="none" tIns="45720" bIns="457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900" b="0" i="0" u="none" strike="noStrike" kern="1200" cap="none" spc="0" normalizeH="0" baseline="0" noProof="0" smtClean="0">
                <a:ln>
                  <a:noFill/>
                </a:ln>
                <a:solidFill>
                  <a:srgbClr val="FFFFFF"/>
                </a:solidFill>
                <a:effectLst/>
                <a:uLnTx/>
                <a:uFillTx/>
                <a:latin typeface="Verdana" panose="020B0604030504040204" pitchFamily="34" charset="0"/>
                <a:ea typeface="+mn-ea"/>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900" b="0" i="0" u="none" strike="noStrike" kern="1200" cap="none" spc="0" normalizeH="0" baseline="0" noProof="0" dirty="0">
              <a:ln>
                <a:noFill/>
              </a:ln>
              <a:solidFill>
                <a:srgbClr val="FFFFFF"/>
              </a:solidFill>
              <a:effectLst/>
              <a:uLnTx/>
              <a:uFillTx/>
              <a:latin typeface="Verdana" panose="020B0604030504040204" pitchFamily="34" charset="0"/>
              <a:ea typeface="+mn-ea"/>
              <a:cs typeface="Verdana" panose="020B0604030504040204" pitchFamily="34" charset="0"/>
            </a:endParaRPr>
          </a:p>
        </p:txBody>
      </p:sp>
    </p:spTree>
    <p:extLst>
      <p:ext uri="{BB962C8B-B14F-4D97-AF65-F5344CB8AC3E}">
        <p14:creationId xmlns:p14="http://schemas.microsoft.com/office/powerpoint/2010/main" val="31793949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B91E27B-4A71-4A25-8B02-6421DB4180EC}"/>
              </a:ext>
            </a:extLst>
          </p:cNvPr>
          <p:cNvGrpSpPr/>
          <p:nvPr userDrawn="1"/>
        </p:nvGrpSpPr>
        <p:grpSpPr>
          <a:xfrm>
            <a:off x="-1" y="5767063"/>
            <a:ext cx="12191999" cy="1153081"/>
            <a:chOff x="-1" y="5767063"/>
            <a:chExt cx="12191999" cy="1153081"/>
          </a:xfrm>
        </p:grpSpPr>
        <p:sp>
          <p:nvSpPr>
            <p:cNvPr id="12" name="Rectangle 11">
              <a:extLst>
                <a:ext uri="{FF2B5EF4-FFF2-40B4-BE49-F238E27FC236}">
                  <a16:creationId xmlns:a16="http://schemas.microsoft.com/office/drawing/2014/main" id="{75A9E8C5-0DF2-4E44-8E4D-85C9B13AB840}"/>
                </a:ext>
              </a:extLst>
            </p:cNvPr>
            <p:cNvSpPr/>
            <p:nvPr userDrawn="1"/>
          </p:nvSpPr>
          <p:spPr>
            <a:xfrm rot="10800000">
              <a:off x="-1" y="6575517"/>
              <a:ext cx="12191999" cy="3422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2">
              <a:extLst>
                <a:ext uri="{FF2B5EF4-FFF2-40B4-BE49-F238E27FC236}">
                  <a16:creationId xmlns:a16="http://schemas.microsoft.com/office/drawing/2014/main" id="{407F18A6-0BC3-47FD-8087-F55FDC992C00}"/>
                </a:ext>
              </a:extLst>
            </p:cNvPr>
            <p:cNvSpPr/>
            <p:nvPr userDrawn="1"/>
          </p:nvSpPr>
          <p:spPr>
            <a:xfrm rot="10800000">
              <a:off x="-1" y="6232285"/>
              <a:ext cx="5964196" cy="68785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0" h="800100">
                  <a:moveTo>
                    <a:pt x="0" y="0"/>
                  </a:moveTo>
                  <a:lnTo>
                    <a:pt x="4000500" y="0"/>
                  </a:lnTo>
                  <a:lnTo>
                    <a:pt x="4000500" y="800100"/>
                  </a:lnTo>
                  <a:lnTo>
                    <a:pt x="792480" y="800100"/>
                  </a:lnTo>
                  <a:lnTo>
                    <a:pt x="0" y="0"/>
                  </a:lnTo>
                  <a:close/>
                </a:path>
              </a:pathLst>
            </a:custGeom>
            <a:solidFill>
              <a:srgbClr val="B1CB0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solidFill>
                  <a:prstClr val="white"/>
                </a:solidFill>
                <a:latin typeface="Calibri" panose="020F0502020204030204"/>
              </a:endParaRPr>
            </a:p>
          </p:txBody>
        </p:sp>
        <p:pic>
          <p:nvPicPr>
            <p:cNvPr id="14" name="Picture 13">
              <a:extLst>
                <a:ext uri="{FF2B5EF4-FFF2-40B4-BE49-F238E27FC236}">
                  <a16:creationId xmlns:a16="http://schemas.microsoft.com/office/drawing/2014/main" id="{D87F0B3F-F660-41A6-A28C-D111FCDD05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360240" y="5767063"/>
              <a:ext cx="1756234" cy="619627"/>
            </a:xfrm>
            <a:prstGeom prst="rect">
              <a:avLst/>
            </a:prstGeom>
          </p:spPr>
        </p:pic>
      </p:grpSp>
      <p:sp>
        <p:nvSpPr>
          <p:cNvPr id="15" name="Shape 61" descr="Logo here placeholder">
            <a:extLst>
              <a:ext uri="{FF2B5EF4-FFF2-40B4-BE49-F238E27FC236}">
                <a16:creationId xmlns:a16="http://schemas.microsoft.com/office/drawing/2014/main" id="{1C11B092-221B-4B0A-BAA6-F5786E8A5E4A}"/>
              </a:ext>
            </a:extLst>
          </p:cNvPr>
          <p:cNvSpPr/>
          <p:nvPr userDrawn="1"/>
        </p:nvSpPr>
        <p:spPr>
          <a:xfrm>
            <a:off x="7645708" y="257393"/>
            <a:ext cx="4045131" cy="592470"/>
          </a:xfrm>
          <a:prstGeom prst="rect">
            <a:avLst/>
          </a:prstGeom>
          <a:solidFill>
            <a:sysClr val="windowText" lastClr="000000"/>
          </a:solidFill>
          <a:ln w="38100">
            <a:solidFill>
              <a:sysClr val="window" lastClr="FFFFFF"/>
            </a:solidFill>
            <a:miter lim="400000"/>
          </a:ln>
          <a:extLst>
            <a:ext uri="{C572A759-6A51-4108-AA02-DFA0A04FC94B}">
              <ma14:wrappingTextBox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o="urn:schemas-microsoft-com:office:office" xmlns:v="urn:schemas-microsoft-com:vml" xmlns:w10="urn:schemas-microsoft-com:office:word" xmlns:w="http://schemas.openxmlformats.org/wordprocessingml/2006/main" xmlns:ma14="http://schemas.microsoft.com/office/mac/drawingml/2011/main" xmlns="" xmlns:lc="http://schemas.openxmlformats.org/drawingml/2006/lockedCanvas" val="1"/>
            </a:ext>
          </a:extLst>
        </p:spPr>
        <p:txBody>
          <a:bodyPr wrap="square" lIns="19050" tIns="19050" rIns="19050" bIns="1905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1200" cap="none" spc="600" normalizeH="0" baseline="0" noProof="0" dirty="0">
                <a:ln>
                  <a:noFill/>
                </a:ln>
                <a:solidFill>
                  <a:srgbClr val="FFFFFF"/>
                </a:solidFill>
                <a:effectLst/>
                <a:uLnTx/>
                <a:uFillTx/>
                <a:latin typeface="Century Gothic" panose="020B0502020202020204" pitchFamily="34" charset="0"/>
                <a:ea typeface="Meiryo" panose="020B0604030504040204" pitchFamily="34" charset="-128"/>
                <a:cs typeface="Times New Roman" panose="02020603050405020304" pitchFamily="18" charset="0"/>
              </a:rPr>
              <a:t>Pathway to Employability</a:t>
            </a:r>
            <a:endParaRPr kumimoji="0" lang="en-IN" sz="16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eiryo" panose="020B0604030504040204" pitchFamily="34" charset="-128"/>
            </a:endParaRPr>
          </a:p>
        </p:txBody>
      </p:sp>
      <p:sp>
        <p:nvSpPr>
          <p:cNvPr id="7" name="PageNumber">
            <a:extLst>
              <a:ext uri="{FF2B5EF4-FFF2-40B4-BE49-F238E27FC236}">
                <a16:creationId xmlns:a16="http://schemas.microsoft.com/office/drawing/2014/main" id="{28FDDF07-C3EC-49F0-8B51-9F17A7E5D9CF}"/>
              </a:ext>
            </a:extLst>
          </p:cNvPr>
          <p:cNvSpPr txBox="1"/>
          <p:nvPr userDrawn="1"/>
        </p:nvSpPr>
        <p:spPr bwMode="black">
          <a:xfrm>
            <a:off x="11238356" y="6608270"/>
            <a:ext cx="684000" cy="234000"/>
          </a:xfrm>
          <a:prstGeom prst="rect">
            <a:avLst/>
          </a:prstGeom>
          <a:noFill/>
        </p:spPr>
        <p:txBody>
          <a:bodyPr wrap="none" tIns="45720" bIns="457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900" b="0" i="0" u="none" strike="noStrike" kern="1200" cap="none" spc="0" normalizeH="0" baseline="0" noProof="0" smtClean="0">
                <a:ln>
                  <a:noFill/>
                </a:ln>
                <a:solidFill>
                  <a:srgbClr val="FFFFFF"/>
                </a:solidFill>
                <a:effectLst/>
                <a:uLnTx/>
                <a:uFillTx/>
                <a:latin typeface="Verdana" panose="020B0604030504040204" pitchFamily="34" charset="0"/>
                <a:ea typeface="+mn-ea"/>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900" b="0" i="0" u="none" strike="noStrike" kern="1200" cap="none" spc="0" normalizeH="0" baseline="0" noProof="0" dirty="0">
              <a:ln>
                <a:noFill/>
              </a:ln>
              <a:solidFill>
                <a:srgbClr val="FFFFFF"/>
              </a:solidFill>
              <a:effectLst/>
              <a:uLnTx/>
              <a:uFillTx/>
              <a:latin typeface="Verdana" panose="020B0604030504040204" pitchFamily="34" charset="0"/>
              <a:ea typeface="+mn-ea"/>
              <a:cs typeface="Verdana" panose="020B0604030504040204" pitchFamily="34" charset="0"/>
            </a:endParaRPr>
          </a:p>
        </p:txBody>
      </p:sp>
    </p:spTree>
    <p:extLst>
      <p:ext uri="{BB962C8B-B14F-4D97-AF65-F5344CB8AC3E}">
        <p14:creationId xmlns:p14="http://schemas.microsoft.com/office/powerpoint/2010/main" val="12321793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C10E-7D8B-C701-75FB-C01A84B9634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821DCE-800C-B940-D51D-E0ACD20E821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EF7250-D870-9DC5-C37C-44235D179FDA}"/>
              </a:ext>
            </a:extLst>
          </p:cNvPr>
          <p:cNvSpPr>
            <a:spLocks noGrp="1"/>
          </p:cNvSpPr>
          <p:nvPr>
            <p:ph type="dt" sz="half" idx="10"/>
          </p:nvPr>
        </p:nvSpPr>
        <p:spPr/>
        <p:txBody>
          <a:bodyPr/>
          <a:lstStyle/>
          <a:p>
            <a:fld id="{63CDB1D3-BD60-4D9C-8B76-D86502B4E9D3}" type="datetimeFigureOut">
              <a:rPr lang="en-US" smtClean="0"/>
              <a:t>7/16/2022</a:t>
            </a:fld>
            <a:endParaRPr lang="en-US"/>
          </a:p>
        </p:txBody>
      </p:sp>
      <p:sp>
        <p:nvSpPr>
          <p:cNvPr id="5" name="Footer Placeholder 4">
            <a:extLst>
              <a:ext uri="{FF2B5EF4-FFF2-40B4-BE49-F238E27FC236}">
                <a16:creationId xmlns:a16="http://schemas.microsoft.com/office/drawing/2014/main" id="{B50D5530-F8FA-3744-AB99-0C1AEFCF3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603A-027A-80B6-3B28-EA256CE194EB}"/>
              </a:ext>
            </a:extLst>
          </p:cNvPr>
          <p:cNvSpPr>
            <a:spLocks noGrp="1"/>
          </p:cNvSpPr>
          <p:nvPr>
            <p:ph type="sldNum" sz="quarter" idx="12"/>
          </p:nvPr>
        </p:nvSpPr>
        <p:spPr/>
        <p:txBody>
          <a:bodyPr/>
          <a:lstStyle/>
          <a:p>
            <a:fld id="{D0DCDA20-7C6E-4879-B25E-A35134090E8D}" type="slidenum">
              <a:rPr lang="en-US" smtClean="0"/>
              <a:t>‹#›</a:t>
            </a:fld>
            <a:endParaRPr lang="en-US"/>
          </a:p>
        </p:txBody>
      </p:sp>
    </p:spTree>
    <p:extLst>
      <p:ext uri="{BB962C8B-B14F-4D97-AF65-F5344CB8AC3E}">
        <p14:creationId xmlns:p14="http://schemas.microsoft.com/office/powerpoint/2010/main" val="1519554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6269-2D39-E1F2-C871-9F1672C756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CD3FC78-0DA9-238E-1E2C-B6D91F72EF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51629D0-1864-0E56-1F1A-02201D0F1F1A}"/>
              </a:ext>
            </a:extLst>
          </p:cNvPr>
          <p:cNvSpPr>
            <a:spLocks noGrp="1"/>
          </p:cNvSpPr>
          <p:nvPr>
            <p:ph type="dt" sz="half" idx="10"/>
          </p:nvPr>
        </p:nvSpPr>
        <p:spPr/>
        <p:txBody>
          <a:bodyPr/>
          <a:lstStyle/>
          <a:p>
            <a:fld id="{63CDB1D3-BD60-4D9C-8B76-D86502B4E9D3}" type="datetimeFigureOut">
              <a:rPr lang="en-US" smtClean="0"/>
              <a:t>7/16/2022</a:t>
            </a:fld>
            <a:endParaRPr lang="en-US"/>
          </a:p>
        </p:txBody>
      </p:sp>
      <p:sp>
        <p:nvSpPr>
          <p:cNvPr id="5" name="Footer Placeholder 4">
            <a:extLst>
              <a:ext uri="{FF2B5EF4-FFF2-40B4-BE49-F238E27FC236}">
                <a16:creationId xmlns:a16="http://schemas.microsoft.com/office/drawing/2014/main" id="{0391CC65-4FA4-6878-0F35-1C9DF5D12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2B63C-121E-130E-555C-234EDF5B91C7}"/>
              </a:ext>
            </a:extLst>
          </p:cNvPr>
          <p:cNvSpPr>
            <a:spLocks noGrp="1"/>
          </p:cNvSpPr>
          <p:nvPr>
            <p:ph type="sldNum" sz="quarter" idx="12"/>
          </p:nvPr>
        </p:nvSpPr>
        <p:spPr/>
        <p:txBody>
          <a:bodyPr/>
          <a:lstStyle/>
          <a:p>
            <a:fld id="{D0DCDA20-7C6E-4879-B25E-A35134090E8D}" type="slidenum">
              <a:rPr lang="en-US" smtClean="0"/>
              <a:t>‹#›</a:t>
            </a:fld>
            <a:endParaRPr lang="en-US"/>
          </a:p>
        </p:txBody>
      </p:sp>
    </p:spTree>
    <p:extLst>
      <p:ext uri="{BB962C8B-B14F-4D97-AF65-F5344CB8AC3E}">
        <p14:creationId xmlns:p14="http://schemas.microsoft.com/office/powerpoint/2010/main" val="3370697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EC23-1DFB-7165-3E21-A5ADCDD5BB5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7403E9-F318-D479-7970-8A77A19AB3B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CA424F0-CE0F-344B-6AF6-3590D1AA6CC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F6AD32B-3D7D-B9CA-B6FF-C9AA652C602E}"/>
              </a:ext>
            </a:extLst>
          </p:cNvPr>
          <p:cNvSpPr>
            <a:spLocks noGrp="1"/>
          </p:cNvSpPr>
          <p:nvPr>
            <p:ph type="dt" sz="half" idx="10"/>
          </p:nvPr>
        </p:nvSpPr>
        <p:spPr/>
        <p:txBody>
          <a:bodyPr/>
          <a:lstStyle/>
          <a:p>
            <a:fld id="{63CDB1D3-BD60-4D9C-8B76-D86502B4E9D3}" type="datetimeFigureOut">
              <a:rPr lang="en-US" smtClean="0"/>
              <a:t>7/16/2022</a:t>
            </a:fld>
            <a:endParaRPr lang="en-US"/>
          </a:p>
        </p:txBody>
      </p:sp>
      <p:sp>
        <p:nvSpPr>
          <p:cNvPr id="6" name="Footer Placeholder 5">
            <a:extLst>
              <a:ext uri="{FF2B5EF4-FFF2-40B4-BE49-F238E27FC236}">
                <a16:creationId xmlns:a16="http://schemas.microsoft.com/office/drawing/2014/main" id="{D7658A94-5430-D1AC-1A30-4E22C9C51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0CEBB-FA7D-4EDE-BCC0-2D0917B3B843}"/>
              </a:ext>
            </a:extLst>
          </p:cNvPr>
          <p:cNvSpPr>
            <a:spLocks noGrp="1"/>
          </p:cNvSpPr>
          <p:nvPr>
            <p:ph type="sldNum" sz="quarter" idx="12"/>
          </p:nvPr>
        </p:nvSpPr>
        <p:spPr/>
        <p:txBody>
          <a:bodyPr/>
          <a:lstStyle/>
          <a:p>
            <a:fld id="{D0DCDA20-7C6E-4879-B25E-A35134090E8D}" type="slidenum">
              <a:rPr lang="en-US" smtClean="0"/>
              <a:t>‹#›</a:t>
            </a:fld>
            <a:endParaRPr lang="en-US"/>
          </a:p>
        </p:txBody>
      </p:sp>
    </p:spTree>
    <p:extLst>
      <p:ext uri="{BB962C8B-B14F-4D97-AF65-F5344CB8AC3E}">
        <p14:creationId xmlns:p14="http://schemas.microsoft.com/office/powerpoint/2010/main" val="209718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1B98-9E53-04B7-69C6-213D919225F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0F7C780-EE89-564B-2A21-C53B0B862F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6F9E37-C9BD-A355-9611-AFD7F9D2BA1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214AE1D-E7CA-3701-984F-A223380CB7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7507447-FD20-891F-B286-4167451ED60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91DA8E2-10D9-CEF2-7264-6ED878B5708A}"/>
              </a:ext>
            </a:extLst>
          </p:cNvPr>
          <p:cNvSpPr>
            <a:spLocks noGrp="1"/>
          </p:cNvSpPr>
          <p:nvPr>
            <p:ph type="dt" sz="half" idx="10"/>
          </p:nvPr>
        </p:nvSpPr>
        <p:spPr/>
        <p:txBody>
          <a:bodyPr/>
          <a:lstStyle/>
          <a:p>
            <a:fld id="{63CDB1D3-BD60-4D9C-8B76-D86502B4E9D3}" type="datetimeFigureOut">
              <a:rPr lang="en-US" smtClean="0"/>
              <a:t>7/16/2022</a:t>
            </a:fld>
            <a:endParaRPr lang="en-US"/>
          </a:p>
        </p:txBody>
      </p:sp>
      <p:sp>
        <p:nvSpPr>
          <p:cNvPr id="8" name="Footer Placeholder 7">
            <a:extLst>
              <a:ext uri="{FF2B5EF4-FFF2-40B4-BE49-F238E27FC236}">
                <a16:creationId xmlns:a16="http://schemas.microsoft.com/office/drawing/2014/main" id="{1E567E21-3CC3-5277-A6A1-3A4D1AEB9B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BFB424-C5E3-D9A5-9DF5-16A6027E3C24}"/>
              </a:ext>
            </a:extLst>
          </p:cNvPr>
          <p:cNvSpPr>
            <a:spLocks noGrp="1"/>
          </p:cNvSpPr>
          <p:nvPr>
            <p:ph type="sldNum" sz="quarter" idx="12"/>
          </p:nvPr>
        </p:nvSpPr>
        <p:spPr/>
        <p:txBody>
          <a:bodyPr/>
          <a:lstStyle/>
          <a:p>
            <a:fld id="{D0DCDA20-7C6E-4879-B25E-A35134090E8D}" type="slidenum">
              <a:rPr lang="en-US" smtClean="0"/>
              <a:t>‹#›</a:t>
            </a:fld>
            <a:endParaRPr lang="en-US"/>
          </a:p>
        </p:txBody>
      </p:sp>
    </p:spTree>
    <p:extLst>
      <p:ext uri="{BB962C8B-B14F-4D97-AF65-F5344CB8AC3E}">
        <p14:creationId xmlns:p14="http://schemas.microsoft.com/office/powerpoint/2010/main" val="82037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A178E-3083-E867-CEE6-EFD1E89E0EC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4617179-3E72-F557-6D10-B993952049FE}"/>
              </a:ext>
            </a:extLst>
          </p:cNvPr>
          <p:cNvSpPr>
            <a:spLocks noGrp="1"/>
          </p:cNvSpPr>
          <p:nvPr>
            <p:ph type="dt" sz="half" idx="10"/>
          </p:nvPr>
        </p:nvSpPr>
        <p:spPr/>
        <p:txBody>
          <a:bodyPr/>
          <a:lstStyle/>
          <a:p>
            <a:fld id="{63CDB1D3-BD60-4D9C-8B76-D86502B4E9D3}" type="datetimeFigureOut">
              <a:rPr lang="en-US" smtClean="0"/>
              <a:t>7/16/2022</a:t>
            </a:fld>
            <a:endParaRPr lang="en-US"/>
          </a:p>
        </p:txBody>
      </p:sp>
      <p:sp>
        <p:nvSpPr>
          <p:cNvPr id="4" name="Footer Placeholder 3">
            <a:extLst>
              <a:ext uri="{FF2B5EF4-FFF2-40B4-BE49-F238E27FC236}">
                <a16:creationId xmlns:a16="http://schemas.microsoft.com/office/drawing/2014/main" id="{F77FF422-DD6A-FD13-30CF-4D86240CA6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06951-DD66-AA29-71A4-45AFF6D2531C}"/>
              </a:ext>
            </a:extLst>
          </p:cNvPr>
          <p:cNvSpPr>
            <a:spLocks noGrp="1"/>
          </p:cNvSpPr>
          <p:nvPr>
            <p:ph type="sldNum" sz="quarter" idx="12"/>
          </p:nvPr>
        </p:nvSpPr>
        <p:spPr/>
        <p:txBody>
          <a:bodyPr/>
          <a:lstStyle/>
          <a:p>
            <a:fld id="{D0DCDA20-7C6E-4879-B25E-A35134090E8D}" type="slidenum">
              <a:rPr lang="en-US" smtClean="0"/>
              <a:t>‹#›</a:t>
            </a:fld>
            <a:endParaRPr lang="en-US"/>
          </a:p>
        </p:txBody>
      </p:sp>
    </p:spTree>
    <p:extLst>
      <p:ext uri="{BB962C8B-B14F-4D97-AF65-F5344CB8AC3E}">
        <p14:creationId xmlns:p14="http://schemas.microsoft.com/office/powerpoint/2010/main" val="1575404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23DEFD-7577-D8F5-A383-EEB677758B9A}"/>
              </a:ext>
            </a:extLst>
          </p:cNvPr>
          <p:cNvSpPr>
            <a:spLocks noGrp="1"/>
          </p:cNvSpPr>
          <p:nvPr>
            <p:ph type="dt" sz="half" idx="10"/>
          </p:nvPr>
        </p:nvSpPr>
        <p:spPr/>
        <p:txBody>
          <a:bodyPr/>
          <a:lstStyle/>
          <a:p>
            <a:fld id="{63CDB1D3-BD60-4D9C-8B76-D86502B4E9D3}" type="datetimeFigureOut">
              <a:rPr lang="en-US" smtClean="0"/>
              <a:t>7/16/2022</a:t>
            </a:fld>
            <a:endParaRPr lang="en-US"/>
          </a:p>
        </p:txBody>
      </p:sp>
      <p:sp>
        <p:nvSpPr>
          <p:cNvPr id="3" name="Footer Placeholder 2">
            <a:extLst>
              <a:ext uri="{FF2B5EF4-FFF2-40B4-BE49-F238E27FC236}">
                <a16:creationId xmlns:a16="http://schemas.microsoft.com/office/drawing/2014/main" id="{7D838F22-751D-33EF-BFB8-5B0AE85314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14C4D8-3895-88AD-514B-A5D2E18035B9}"/>
              </a:ext>
            </a:extLst>
          </p:cNvPr>
          <p:cNvSpPr>
            <a:spLocks noGrp="1"/>
          </p:cNvSpPr>
          <p:nvPr>
            <p:ph type="sldNum" sz="quarter" idx="12"/>
          </p:nvPr>
        </p:nvSpPr>
        <p:spPr/>
        <p:txBody>
          <a:bodyPr/>
          <a:lstStyle/>
          <a:p>
            <a:fld id="{D0DCDA20-7C6E-4879-B25E-A35134090E8D}" type="slidenum">
              <a:rPr lang="en-US" smtClean="0"/>
              <a:t>‹#›</a:t>
            </a:fld>
            <a:endParaRPr lang="en-US"/>
          </a:p>
        </p:txBody>
      </p:sp>
    </p:spTree>
    <p:extLst>
      <p:ext uri="{BB962C8B-B14F-4D97-AF65-F5344CB8AC3E}">
        <p14:creationId xmlns:p14="http://schemas.microsoft.com/office/powerpoint/2010/main" val="497516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F68D-C8CB-D918-44DF-CFBAD8137C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A9A091F-4FE5-A9FE-5883-DB5696EB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7CD40E8-40D0-566E-1BD5-B6B3AEBCA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878380-D4E2-BBFE-E38F-D5D6D71BEAE9}"/>
              </a:ext>
            </a:extLst>
          </p:cNvPr>
          <p:cNvSpPr>
            <a:spLocks noGrp="1"/>
          </p:cNvSpPr>
          <p:nvPr>
            <p:ph type="dt" sz="half" idx="10"/>
          </p:nvPr>
        </p:nvSpPr>
        <p:spPr/>
        <p:txBody>
          <a:bodyPr/>
          <a:lstStyle/>
          <a:p>
            <a:fld id="{63CDB1D3-BD60-4D9C-8B76-D86502B4E9D3}" type="datetimeFigureOut">
              <a:rPr lang="en-US" smtClean="0"/>
              <a:t>7/16/2022</a:t>
            </a:fld>
            <a:endParaRPr lang="en-US"/>
          </a:p>
        </p:txBody>
      </p:sp>
      <p:sp>
        <p:nvSpPr>
          <p:cNvPr id="6" name="Footer Placeholder 5">
            <a:extLst>
              <a:ext uri="{FF2B5EF4-FFF2-40B4-BE49-F238E27FC236}">
                <a16:creationId xmlns:a16="http://schemas.microsoft.com/office/drawing/2014/main" id="{B286C000-626A-AF8B-35BB-16DF6CE4B5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908A0-8390-09A1-FFEE-0A80D298DC94}"/>
              </a:ext>
            </a:extLst>
          </p:cNvPr>
          <p:cNvSpPr>
            <a:spLocks noGrp="1"/>
          </p:cNvSpPr>
          <p:nvPr>
            <p:ph type="sldNum" sz="quarter" idx="12"/>
          </p:nvPr>
        </p:nvSpPr>
        <p:spPr/>
        <p:txBody>
          <a:bodyPr/>
          <a:lstStyle/>
          <a:p>
            <a:fld id="{D0DCDA20-7C6E-4879-B25E-A35134090E8D}" type="slidenum">
              <a:rPr lang="en-US" smtClean="0"/>
              <a:t>‹#›</a:t>
            </a:fld>
            <a:endParaRPr lang="en-US"/>
          </a:p>
        </p:txBody>
      </p:sp>
    </p:spTree>
    <p:extLst>
      <p:ext uri="{BB962C8B-B14F-4D97-AF65-F5344CB8AC3E}">
        <p14:creationId xmlns:p14="http://schemas.microsoft.com/office/powerpoint/2010/main" val="3108464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2C2AB-B2D4-C2F7-A646-A54270BD5A1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3A0F098-2481-DDD9-C035-F0D9CEA8C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84B338-2CB9-6E48-3A60-E98B29F09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897603D-557E-4637-E9EF-919428C7F032}"/>
              </a:ext>
            </a:extLst>
          </p:cNvPr>
          <p:cNvSpPr>
            <a:spLocks noGrp="1"/>
          </p:cNvSpPr>
          <p:nvPr>
            <p:ph type="dt" sz="half" idx="10"/>
          </p:nvPr>
        </p:nvSpPr>
        <p:spPr/>
        <p:txBody>
          <a:bodyPr/>
          <a:lstStyle/>
          <a:p>
            <a:fld id="{63CDB1D3-BD60-4D9C-8B76-D86502B4E9D3}" type="datetimeFigureOut">
              <a:rPr lang="en-US" smtClean="0"/>
              <a:t>7/16/2022</a:t>
            </a:fld>
            <a:endParaRPr lang="en-US"/>
          </a:p>
        </p:txBody>
      </p:sp>
      <p:sp>
        <p:nvSpPr>
          <p:cNvPr id="6" name="Footer Placeholder 5">
            <a:extLst>
              <a:ext uri="{FF2B5EF4-FFF2-40B4-BE49-F238E27FC236}">
                <a16:creationId xmlns:a16="http://schemas.microsoft.com/office/drawing/2014/main" id="{A1AC7E11-0B43-FB92-D289-9D508F3198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578EE8-3700-A246-359A-A7FBB776C917}"/>
              </a:ext>
            </a:extLst>
          </p:cNvPr>
          <p:cNvSpPr>
            <a:spLocks noGrp="1"/>
          </p:cNvSpPr>
          <p:nvPr>
            <p:ph type="sldNum" sz="quarter" idx="12"/>
          </p:nvPr>
        </p:nvSpPr>
        <p:spPr/>
        <p:txBody>
          <a:bodyPr/>
          <a:lstStyle/>
          <a:p>
            <a:fld id="{D0DCDA20-7C6E-4879-B25E-A35134090E8D}" type="slidenum">
              <a:rPr lang="en-US" smtClean="0"/>
              <a:t>‹#›</a:t>
            </a:fld>
            <a:endParaRPr lang="en-US"/>
          </a:p>
        </p:txBody>
      </p:sp>
    </p:spTree>
    <p:extLst>
      <p:ext uri="{BB962C8B-B14F-4D97-AF65-F5344CB8AC3E}">
        <p14:creationId xmlns:p14="http://schemas.microsoft.com/office/powerpoint/2010/main" val="1712436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27DC97-4B40-925D-3049-262A1EBF60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676063-D7A3-5A68-99E8-4E35BFE5F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0F08B0-EBAF-F4E5-F544-CDE9721393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CDB1D3-BD60-4D9C-8B76-D86502B4E9D3}" type="datetimeFigureOut">
              <a:rPr lang="en-US" smtClean="0"/>
              <a:t>7/16/2022</a:t>
            </a:fld>
            <a:endParaRPr lang="en-US"/>
          </a:p>
        </p:txBody>
      </p:sp>
      <p:sp>
        <p:nvSpPr>
          <p:cNvPr id="5" name="Footer Placeholder 4">
            <a:extLst>
              <a:ext uri="{FF2B5EF4-FFF2-40B4-BE49-F238E27FC236}">
                <a16:creationId xmlns:a16="http://schemas.microsoft.com/office/drawing/2014/main" id="{2C0902AA-61A4-7BCE-F9C8-986A12B404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49BA6E-199E-D9A0-9DB5-66977C6B09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CDA20-7C6E-4879-B25E-A35134090E8D}" type="slidenum">
              <a:rPr lang="en-US" smtClean="0"/>
              <a:t>‹#›</a:t>
            </a:fld>
            <a:endParaRPr lang="en-US"/>
          </a:p>
        </p:txBody>
      </p:sp>
    </p:spTree>
    <p:extLst>
      <p:ext uri="{BB962C8B-B14F-4D97-AF65-F5344CB8AC3E}">
        <p14:creationId xmlns:p14="http://schemas.microsoft.com/office/powerpoint/2010/main" val="1954388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6A0DC00-D0DC-4347-A3ED-419FDEB2CFD5}"/>
              </a:ext>
            </a:extLst>
          </p:cNvPr>
          <p:cNvGrpSpPr/>
          <p:nvPr userDrawn="1"/>
        </p:nvGrpSpPr>
        <p:grpSpPr>
          <a:xfrm>
            <a:off x="0" y="0"/>
            <a:ext cx="12192000" cy="593125"/>
            <a:chOff x="0" y="0"/>
            <a:chExt cx="12192000" cy="593125"/>
          </a:xfrm>
        </p:grpSpPr>
        <p:sp>
          <p:nvSpPr>
            <p:cNvPr id="8" name="Rectangle 7">
              <a:extLst>
                <a:ext uri="{FF2B5EF4-FFF2-40B4-BE49-F238E27FC236}">
                  <a16:creationId xmlns:a16="http://schemas.microsoft.com/office/drawing/2014/main" id="{B359F549-C8B6-42CC-AE4B-60278EDC479F}"/>
                </a:ext>
              </a:extLst>
            </p:cNvPr>
            <p:cNvSpPr/>
            <p:nvPr userDrawn="1"/>
          </p:nvSpPr>
          <p:spPr>
            <a:xfrm>
              <a:off x="0" y="0"/>
              <a:ext cx="12192000" cy="342265"/>
            </a:xfrm>
            <a:prstGeom prst="rect">
              <a:avLst/>
            </a:prstGeom>
            <a:solidFill>
              <a:srgbClr val="B1CB0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2">
              <a:extLst>
                <a:ext uri="{FF2B5EF4-FFF2-40B4-BE49-F238E27FC236}">
                  <a16:creationId xmlns:a16="http://schemas.microsoft.com/office/drawing/2014/main" id="{FE6A5E94-4D31-49CC-B23C-3B0548BE9020}"/>
                </a:ext>
              </a:extLst>
            </p:cNvPr>
            <p:cNvSpPr/>
            <p:nvPr userDrawn="1"/>
          </p:nvSpPr>
          <p:spPr>
            <a:xfrm>
              <a:off x="5675870" y="1"/>
              <a:ext cx="6516129" cy="593124"/>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0" h="800100">
                  <a:moveTo>
                    <a:pt x="0" y="0"/>
                  </a:moveTo>
                  <a:lnTo>
                    <a:pt x="4000500" y="0"/>
                  </a:lnTo>
                  <a:lnTo>
                    <a:pt x="4000500" y="800100"/>
                  </a:lnTo>
                  <a:lnTo>
                    <a:pt x="792480" y="800100"/>
                  </a:lnTo>
                  <a:lnTo>
                    <a:pt x="0" y="0"/>
                  </a:lnTo>
                  <a:close/>
                </a:path>
              </a:pathLst>
            </a:custGeom>
            <a:solidFill>
              <a:schemeClr val="bg1">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6E4D1A71-90D3-4FDD-BD31-689AB40345B0}"/>
              </a:ext>
            </a:extLst>
          </p:cNvPr>
          <p:cNvGrpSpPr/>
          <p:nvPr userDrawn="1"/>
        </p:nvGrpSpPr>
        <p:grpSpPr>
          <a:xfrm>
            <a:off x="-1" y="6232285"/>
            <a:ext cx="12191999" cy="687859"/>
            <a:chOff x="-1" y="6232285"/>
            <a:chExt cx="12191999" cy="687859"/>
          </a:xfrm>
        </p:grpSpPr>
        <p:sp>
          <p:nvSpPr>
            <p:cNvPr id="12" name="Rectangle 11">
              <a:extLst>
                <a:ext uri="{FF2B5EF4-FFF2-40B4-BE49-F238E27FC236}">
                  <a16:creationId xmlns:a16="http://schemas.microsoft.com/office/drawing/2014/main" id="{AC9ECB5C-E02C-44E5-AFC3-C05F704F7BF2}"/>
                </a:ext>
              </a:extLst>
            </p:cNvPr>
            <p:cNvSpPr/>
            <p:nvPr userDrawn="1"/>
          </p:nvSpPr>
          <p:spPr>
            <a:xfrm rot="10800000">
              <a:off x="-1" y="6575517"/>
              <a:ext cx="12191999" cy="3422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2">
              <a:extLst>
                <a:ext uri="{FF2B5EF4-FFF2-40B4-BE49-F238E27FC236}">
                  <a16:creationId xmlns:a16="http://schemas.microsoft.com/office/drawing/2014/main" id="{250268A3-65F7-49E4-8E09-910A9E7C1C03}"/>
                </a:ext>
              </a:extLst>
            </p:cNvPr>
            <p:cNvSpPr/>
            <p:nvPr userDrawn="1"/>
          </p:nvSpPr>
          <p:spPr>
            <a:xfrm rot="10800000">
              <a:off x="-1" y="6232285"/>
              <a:ext cx="5964196" cy="68785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0" h="800100">
                  <a:moveTo>
                    <a:pt x="0" y="0"/>
                  </a:moveTo>
                  <a:lnTo>
                    <a:pt x="4000500" y="0"/>
                  </a:lnTo>
                  <a:lnTo>
                    <a:pt x="4000500" y="800100"/>
                  </a:lnTo>
                  <a:lnTo>
                    <a:pt x="792480" y="800100"/>
                  </a:lnTo>
                  <a:lnTo>
                    <a:pt x="0" y="0"/>
                  </a:lnTo>
                  <a:close/>
                </a:path>
              </a:pathLst>
            </a:custGeom>
            <a:solidFill>
              <a:srgbClr val="B1CB0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solidFill>
                  <a:prstClr val="white"/>
                </a:solidFill>
                <a:latin typeface="Calibri" panose="020F0502020204030204"/>
              </a:endParaRPr>
            </a:p>
          </p:txBody>
        </p:sp>
      </p:grpSp>
      <p:sp>
        <p:nvSpPr>
          <p:cNvPr id="10" name="PageNumber">
            <a:extLst>
              <a:ext uri="{FF2B5EF4-FFF2-40B4-BE49-F238E27FC236}">
                <a16:creationId xmlns:a16="http://schemas.microsoft.com/office/drawing/2014/main" id="{023909A2-FCD7-4928-97B9-FD7A35847958}"/>
              </a:ext>
            </a:extLst>
          </p:cNvPr>
          <p:cNvSpPr txBox="1"/>
          <p:nvPr userDrawn="1"/>
        </p:nvSpPr>
        <p:spPr bwMode="black">
          <a:xfrm>
            <a:off x="11238356" y="6608270"/>
            <a:ext cx="684000" cy="234000"/>
          </a:xfrm>
          <a:prstGeom prst="rect">
            <a:avLst/>
          </a:prstGeom>
          <a:noFill/>
        </p:spPr>
        <p:txBody>
          <a:bodyPr wrap="none" tIns="45720" bIns="457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900" b="0" i="0" u="none" strike="noStrike" kern="1200" cap="none" spc="0" normalizeH="0" baseline="0" noProof="0" smtClean="0">
                <a:ln>
                  <a:noFill/>
                </a:ln>
                <a:solidFill>
                  <a:srgbClr val="FFFFFF"/>
                </a:solidFill>
                <a:effectLst/>
                <a:uLnTx/>
                <a:uFillTx/>
                <a:latin typeface="Verdana" panose="020B0604030504040204" pitchFamily="34" charset="0"/>
                <a:ea typeface="+mn-ea"/>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900" b="0" i="0" u="none" strike="noStrike" kern="1200" cap="none" spc="0" normalizeH="0" baseline="0" noProof="0" dirty="0">
              <a:ln>
                <a:noFill/>
              </a:ln>
              <a:solidFill>
                <a:srgbClr val="FFFFFF"/>
              </a:solidFill>
              <a:effectLst/>
              <a:uLnTx/>
              <a:uFillTx/>
              <a:latin typeface="Verdana" panose="020B0604030504040204" pitchFamily="34" charset="0"/>
              <a:ea typeface="+mn-ea"/>
              <a:cs typeface="Verdana" panose="020B0604030504040204" pitchFamily="34" charset="0"/>
            </a:endParaRPr>
          </a:p>
        </p:txBody>
      </p:sp>
    </p:spTree>
    <p:extLst>
      <p:ext uri="{BB962C8B-B14F-4D97-AF65-F5344CB8AC3E}">
        <p14:creationId xmlns:p14="http://schemas.microsoft.com/office/powerpoint/2010/main" val="2412805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2737301" y="1773958"/>
            <a:ext cx="6717397" cy="1200329"/>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Poppins"/>
                <a:ea typeface="+mn-ea"/>
                <a:cs typeface="+mn-cs"/>
              </a:rPr>
              <a:t>Practical Use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Poppins"/>
                <a:ea typeface="+mn-ea"/>
                <a:cs typeface="+mn-cs"/>
              </a:rPr>
              <a:t>WCAG Guidelines</a:t>
            </a:r>
          </a:p>
        </p:txBody>
      </p:sp>
      <p:pic>
        <p:nvPicPr>
          <p:cNvPr id="2" name="Picture 1">
            <a:extLst>
              <a:ext uri="{FF2B5EF4-FFF2-40B4-BE49-F238E27FC236}">
                <a16:creationId xmlns:a16="http://schemas.microsoft.com/office/drawing/2014/main" id="{32B0FD87-C7E3-9482-9389-8D971F10C4CA}"/>
              </a:ext>
            </a:extLst>
          </p:cNvPr>
          <p:cNvPicPr>
            <a:picLocks noChangeAspect="1"/>
          </p:cNvPicPr>
          <p:nvPr/>
        </p:nvPicPr>
        <p:blipFill>
          <a:blip r:embed="rId3"/>
          <a:stretch>
            <a:fillRect/>
          </a:stretch>
        </p:blipFill>
        <p:spPr>
          <a:xfrm>
            <a:off x="2478811" y="2974287"/>
            <a:ext cx="7410450" cy="2286000"/>
          </a:xfrm>
          <a:prstGeom prst="rect">
            <a:avLst/>
          </a:prstGeom>
        </p:spPr>
      </p:pic>
    </p:spTree>
    <p:extLst>
      <p:ext uri="{BB962C8B-B14F-4D97-AF65-F5344CB8AC3E}">
        <p14:creationId xmlns:p14="http://schemas.microsoft.com/office/powerpoint/2010/main" val="2822184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79A72873-0FA7-5176-3D4F-1D2E5CB3755A}"/>
              </a:ext>
            </a:extLst>
          </p:cNvPr>
          <p:cNvSpPr txBox="1"/>
          <p:nvPr/>
        </p:nvSpPr>
        <p:spPr>
          <a:xfrm>
            <a:off x="291579" y="1309600"/>
            <a:ext cx="12018701" cy="749501"/>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1.3 Adaptable  - Content can be presented in different ways (e.g. through a screen reader) without losing info or structure</a:t>
            </a:r>
          </a:p>
        </p:txBody>
      </p:sp>
      <p:sp>
        <p:nvSpPr>
          <p:cNvPr id="8" name="TextBox 7">
            <a:extLst>
              <a:ext uri="{FF2B5EF4-FFF2-40B4-BE49-F238E27FC236}">
                <a16:creationId xmlns:a16="http://schemas.microsoft.com/office/drawing/2014/main" id="{D4B8B4F0-E673-D13D-49DE-CEE28C0D8E7D}"/>
              </a:ext>
            </a:extLst>
          </p:cNvPr>
          <p:cNvSpPr txBox="1"/>
          <p:nvPr/>
        </p:nvSpPr>
        <p:spPr>
          <a:xfrm>
            <a:off x="352420" y="2929629"/>
            <a:ext cx="250507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Programmatically determinable web pages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9DD8205-FE31-76E9-D527-EFEBE412481C}"/>
              </a:ext>
            </a:extLst>
          </p:cNvPr>
          <p:cNvPicPr>
            <a:picLocks noChangeAspect="1"/>
          </p:cNvPicPr>
          <p:nvPr/>
        </p:nvPicPr>
        <p:blipFill>
          <a:blip r:embed="rId3"/>
          <a:stretch>
            <a:fillRect/>
          </a:stretch>
        </p:blipFill>
        <p:spPr>
          <a:xfrm>
            <a:off x="2857499" y="2929629"/>
            <a:ext cx="3524595" cy="2108804"/>
          </a:xfrm>
          <a:prstGeom prst="rect">
            <a:avLst/>
          </a:prstGeom>
        </p:spPr>
      </p:pic>
      <p:pic>
        <p:nvPicPr>
          <p:cNvPr id="12" name="Picture 11">
            <a:extLst>
              <a:ext uri="{FF2B5EF4-FFF2-40B4-BE49-F238E27FC236}">
                <a16:creationId xmlns:a16="http://schemas.microsoft.com/office/drawing/2014/main" id="{9B8BD215-0591-D0C7-71CB-DF115524BCBA}"/>
              </a:ext>
            </a:extLst>
          </p:cNvPr>
          <p:cNvPicPr>
            <a:picLocks noChangeAspect="1"/>
          </p:cNvPicPr>
          <p:nvPr/>
        </p:nvPicPr>
        <p:blipFill>
          <a:blip r:embed="rId4"/>
          <a:stretch>
            <a:fillRect/>
          </a:stretch>
        </p:blipFill>
        <p:spPr>
          <a:xfrm>
            <a:off x="6587223" y="1921940"/>
            <a:ext cx="5252357" cy="3308039"/>
          </a:xfrm>
          <a:prstGeom prst="rect">
            <a:avLst/>
          </a:prstGeom>
        </p:spPr>
      </p:pic>
    </p:spTree>
    <p:extLst>
      <p:ext uri="{BB962C8B-B14F-4D97-AF65-F5344CB8AC3E}">
        <p14:creationId xmlns:p14="http://schemas.microsoft.com/office/powerpoint/2010/main" val="13862522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61B35F1F-8AA1-026C-DFE2-198195EDA2BC}"/>
              </a:ext>
            </a:extLst>
          </p:cNvPr>
          <p:cNvSpPr txBox="1"/>
          <p:nvPr/>
        </p:nvSpPr>
        <p:spPr>
          <a:xfrm>
            <a:off x="291579" y="1309600"/>
            <a:ext cx="12018701" cy="749501"/>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1.4 Distinguishable  - Make sure content is readable and the foreground contrasts sufficiently with the background)</a:t>
            </a:r>
          </a:p>
        </p:txBody>
      </p:sp>
      <p:sp>
        <p:nvSpPr>
          <p:cNvPr id="6" name="TextBox 5">
            <a:extLst>
              <a:ext uri="{FF2B5EF4-FFF2-40B4-BE49-F238E27FC236}">
                <a16:creationId xmlns:a16="http://schemas.microsoft.com/office/drawing/2014/main" id="{BC75805E-1963-2DD4-E81B-B469611BC136}"/>
              </a:ext>
            </a:extLst>
          </p:cNvPr>
          <p:cNvSpPr txBox="1"/>
          <p:nvPr/>
        </p:nvSpPr>
        <p:spPr>
          <a:xfrm>
            <a:off x="352420" y="2929629"/>
            <a:ext cx="250507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Usage of color as a visual means to convey information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B0E07BC-8DFE-8443-3FBA-06B56FB2E039}"/>
              </a:ext>
            </a:extLst>
          </p:cNvPr>
          <p:cNvPicPr>
            <a:picLocks noChangeAspect="1"/>
          </p:cNvPicPr>
          <p:nvPr/>
        </p:nvPicPr>
        <p:blipFill>
          <a:blip r:embed="rId3"/>
          <a:stretch>
            <a:fillRect/>
          </a:stretch>
        </p:blipFill>
        <p:spPr>
          <a:xfrm>
            <a:off x="3216733" y="2638903"/>
            <a:ext cx="3036122" cy="2728199"/>
          </a:xfrm>
          <a:prstGeom prst="rect">
            <a:avLst/>
          </a:prstGeom>
        </p:spPr>
      </p:pic>
      <p:pic>
        <p:nvPicPr>
          <p:cNvPr id="10" name="Picture 9">
            <a:extLst>
              <a:ext uri="{FF2B5EF4-FFF2-40B4-BE49-F238E27FC236}">
                <a16:creationId xmlns:a16="http://schemas.microsoft.com/office/drawing/2014/main" id="{4193BA4A-3350-E4B9-E4CB-C92340B82CD5}"/>
              </a:ext>
            </a:extLst>
          </p:cNvPr>
          <p:cNvPicPr>
            <a:picLocks noChangeAspect="1"/>
          </p:cNvPicPr>
          <p:nvPr/>
        </p:nvPicPr>
        <p:blipFill>
          <a:blip r:embed="rId4"/>
          <a:stretch>
            <a:fillRect/>
          </a:stretch>
        </p:blipFill>
        <p:spPr>
          <a:xfrm>
            <a:off x="6551164" y="1747158"/>
            <a:ext cx="5130011" cy="3687972"/>
          </a:xfrm>
          <a:prstGeom prst="rect">
            <a:avLst/>
          </a:prstGeom>
        </p:spPr>
      </p:pic>
    </p:spTree>
    <p:extLst>
      <p:ext uri="{BB962C8B-B14F-4D97-AF65-F5344CB8AC3E}">
        <p14:creationId xmlns:p14="http://schemas.microsoft.com/office/powerpoint/2010/main" val="85332968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61B35F1F-8AA1-026C-DFE2-198195EDA2BC}"/>
              </a:ext>
            </a:extLst>
          </p:cNvPr>
          <p:cNvSpPr txBox="1"/>
          <p:nvPr/>
        </p:nvSpPr>
        <p:spPr>
          <a:xfrm>
            <a:off x="291579" y="1309600"/>
            <a:ext cx="12018701" cy="749501"/>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1.4 Distinguishable  - Make sure content is readable and the foreground contrasts sufficiently with the background</a:t>
            </a:r>
          </a:p>
        </p:txBody>
      </p:sp>
      <p:sp>
        <p:nvSpPr>
          <p:cNvPr id="4" name="TextBox 3">
            <a:extLst>
              <a:ext uri="{FF2B5EF4-FFF2-40B4-BE49-F238E27FC236}">
                <a16:creationId xmlns:a16="http://schemas.microsoft.com/office/drawing/2014/main" id="{0BDFFD38-56FB-C775-60E3-D9A125749052}"/>
              </a:ext>
            </a:extLst>
          </p:cNvPr>
          <p:cNvSpPr txBox="1"/>
          <p:nvPr/>
        </p:nvSpPr>
        <p:spPr>
          <a:xfrm>
            <a:off x="352420" y="2929629"/>
            <a:ext cx="25050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Color contrast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4344C1A-FF84-6639-7D42-EED1BFE585D9}"/>
              </a:ext>
            </a:extLst>
          </p:cNvPr>
          <p:cNvPicPr>
            <a:picLocks noChangeAspect="1"/>
          </p:cNvPicPr>
          <p:nvPr/>
        </p:nvPicPr>
        <p:blipFill rotWithShape="1">
          <a:blip r:embed="rId3"/>
          <a:srcRect l="8" r="1"/>
          <a:stretch/>
        </p:blipFill>
        <p:spPr>
          <a:xfrm>
            <a:off x="2400300" y="2988028"/>
            <a:ext cx="4028602" cy="2031953"/>
          </a:xfrm>
          <a:prstGeom prst="rect">
            <a:avLst/>
          </a:prstGeom>
        </p:spPr>
      </p:pic>
      <p:pic>
        <p:nvPicPr>
          <p:cNvPr id="8" name="Picture 7">
            <a:extLst>
              <a:ext uri="{FF2B5EF4-FFF2-40B4-BE49-F238E27FC236}">
                <a16:creationId xmlns:a16="http://schemas.microsoft.com/office/drawing/2014/main" id="{039C606B-20E9-C81E-A66D-05AA96C3B15F}"/>
              </a:ext>
            </a:extLst>
          </p:cNvPr>
          <p:cNvPicPr>
            <a:picLocks noChangeAspect="1"/>
          </p:cNvPicPr>
          <p:nvPr/>
        </p:nvPicPr>
        <p:blipFill>
          <a:blip r:embed="rId4"/>
          <a:stretch>
            <a:fillRect/>
          </a:stretch>
        </p:blipFill>
        <p:spPr>
          <a:xfrm>
            <a:off x="6702596" y="2370026"/>
            <a:ext cx="5358776" cy="2754086"/>
          </a:xfrm>
          <a:prstGeom prst="rect">
            <a:avLst/>
          </a:prstGeom>
        </p:spPr>
      </p:pic>
    </p:spTree>
    <p:extLst>
      <p:ext uri="{BB962C8B-B14F-4D97-AF65-F5344CB8AC3E}">
        <p14:creationId xmlns:p14="http://schemas.microsoft.com/office/powerpoint/2010/main" val="9470244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61B35F1F-8AA1-026C-DFE2-198195EDA2BC}"/>
              </a:ext>
            </a:extLst>
          </p:cNvPr>
          <p:cNvSpPr txBox="1"/>
          <p:nvPr/>
        </p:nvSpPr>
        <p:spPr>
          <a:xfrm>
            <a:off x="291579" y="1309600"/>
            <a:ext cx="12018701" cy="749501"/>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1.4 Distinguishable  - Make sure content is readable and the foreground contrasts sufficiently with the background</a:t>
            </a:r>
          </a:p>
        </p:txBody>
      </p:sp>
      <p:sp>
        <p:nvSpPr>
          <p:cNvPr id="4" name="TextBox 3">
            <a:extLst>
              <a:ext uri="{FF2B5EF4-FFF2-40B4-BE49-F238E27FC236}">
                <a16:creationId xmlns:a16="http://schemas.microsoft.com/office/drawing/2014/main" id="{8189C251-CC0F-A415-35DA-B4968C09918D}"/>
              </a:ext>
            </a:extLst>
          </p:cNvPr>
          <p:cNvSpPr txBox="1"/>
          <p:nvPr/>
        </p:nvSpPr>
        <p:spPr>
          <a:xfrm>
            <a:off x="352420" y="2929628"/>
            <a:ext cx="286417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Conveying information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E5CF874-E248-D3F0-783C-8A4CC794375C}"/>
              </a:ext>
            </a:extLst>
          </p:cNvPr>
          <p:cNvPicPr>
            <a:picLocks noChangeAspect="1"/>
          </p:cNvPicPr>
          <p:nvPr/>
        </p:nvPicPr>
        <p:blipFill>
          <a:blip r:embed="rId3"/>
          <a:stretch>
            <a:fillRect/>
          </a:stretch>
        </p:blipFill>
        <p:spPr>
          <a:xfrm>
            <a:off x="2530793" y="3043930"/>
            <a:ext cx="4118742" cy="2066914"/>
          </a:xfrm>
          <a:prstGeom prst="rect">
            <a:avLst/>
          </a:prstGeom>
        </p:spPr>
      </p:pic>
      <p:pic>
        <p:nvPicPr>
          <p:cNvPr id="8" name="Picture 7">
            <a:extLst>
              <a:ext uri="{FF2B5EF4-FFF2-40B4-BE49-F238E27FC236}">
                <a16:creationId xmlns:a16="http://schemas.microsoft.com/office/drawing/2014/main" id="{3CC7D020-691A-5AC4-460F-601BA46B6540}"/>
              </a:ext>
            </a:extLst>
          </p:cNvPr>
          <p:cNvPicPr>
            <a:picLocks noChangeAspect="1"/>
          </p:cNvPicPr>
          <p:nvPr/>
        </p:nvPicPr>
        <p:blipFill>
          <a:blip r:embed="rId4"/>
          <a:stretch>
            <a:fillRect/>
          </a:stretch>
        </p:blipFill>
        <p:spPr>
          <a:xfrm>
            <a:off x="6714816" y="2370027"/>
            <a:ext cx="5357646" cy="2740818"/>
          </a:xfrm>
          <a:prstGeom prst="rect">
            <a:avLst/>
          </a:prstGeom>
        </p:spPr>
      </p:pic>
    </p:spTree>
    <p:extLst>
      <p:ext uri="{BB962C8B-B14F-4D97-AF65-F5344CB8AC3E}">
        <p14:creationId xmlns:p14="http://schemas.microsoft.com/office/powerpoint/2010/main" val="32367616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342900" algn="just" defTabSz="914400" rtl="0" eaLnBrk="1" fontAlgn="auto" latinLnBrk="0" hangingPunct="1">
              <a:lnSpc>
                <a:spcPct val="125000"/>
              </a:lnSpc>
              <a:spcBef>
                <a:spcPts val="0"/>
              </a:spcBef>
              <a:spcAft>
                <a:spcPts val="0"/>
              </a:spcAft>
              <a:buClrTx/>
              <a:buSzTx/>
              <a:buFont typeface="+mj-lt"/>
              <a:buAutoNum type="arabicPeriod" startAt="2"/>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Operable - interface forms, controls, and navigation are operable</a:t>
            </a:r>
          </a:p>
        </p:txBody>
      </p:sp>
      <p:graphicFrame>
        <p:nvGraphicFramePr>
          <p:cNvPr id="6" name="Table 4">
            <a:extLst>
              <a:ext uri="{FF2B5EF4-FFF2-40B4-BE49-F238E27FC236}">
                <a16:creationId xmlns:a16="http://schemas.microsoft.com/office/drawing/2014/main" id="{8B166C89-C9B1-4CB3-8F62-0056D56F59C8}"/>
              </a:ext>
            </a:extLst>
          </p:cNvPr>
          <p:cNvGraphicFramePr>
            <a:graphicFrameLocks noGrp="1"/>
          </p:cNvGraphicFramePr>
          <p:nvPr/>
        </p:nvGraphicFramePr>
        <p:xfrm>
          <a:off x="1384663" y="1880032"/>
          <a:ext cx="8934995" cy="3022600"/>
        </p:xfrm>
        <a:graphic>
          <a:graphicData uri="http://schemas.openxmlformats.org/drawingml/2006/table">
            <a:tbl>
              <a:tblPr firstRow="1" bandRow="1">
                <a:tableStyleId>{93296810-A885-4BE3-A3E7-6D5BEEA58F35}</a:tableStyleId>
              </a:tblPr>
              <a:tblGrid>
                <a:gridCol w="1008283">
                  <a:extLst>
                    <a:ext uri="{9D8B030D-6E8A-4147-A177-3AD203B41FA5}">
                      <a16:colId xmlns:a16="http://schemas.microsoft.com/office/drawing/2014/main" val="3150655246"/>
                    </a:ext>
                  </a:extLst>
                </a:gridCol>
                <a:gridCol w="2061488">
                  <a:extLst>
                    <a:ext uri="{9D8B030D-6E8A-4147-A177-3AD203B41FA5}">
                      <a16:colId xmlns:a16="http://schemas.microsoft.com/office/drawing/2014/main" val="643237889"/>
                    </a:ext>
                  </a:extLst>
                </a:gridCol>
                <a:gridCol w="5865224">
                  <a:extLst>
                    <a:ext uri="{9D8B030D-6E8A-4147-A177-3AD203B41FA5}">
                      <a16:colId xmlns:a16="http://schemas.microsoft.com/office/drawing/2014/main" val="428191707"/>
                    </a:ext>
                  </a:extLst>
                </a:gridCol>
              </a:tblGrid>
              <a:tr h="370840">
                <a:tc>
                  <a:txBody>
                    <a:bodyPr/>
                    <a:lstStyle/>
                    <a:p>
                      <a:pPr algn="ctr"/>
                      <a:r>
                        <a:rPr lang="en-IN" sz="1600" dirty="0">
                          <a:solidFill>
                            <a:schemeClr val="tx1"/>
                          </a:solidFill>
                          <a:latin typeface="Century Gothic" panose="020B0502020202020204" pitchFamily="34" charset="0"/>
                        </a:rPr>
                        <a:t>Sr. No.</a:t>
                      </a:r>
                    </a:p>
                  </a:txBody>
                  <a:tcPr/>
                </a:tc>
                <a:tc>
                  <a:txBody>
                    <a:bodyPr/>
                    <a:lstStyle/>
                    <a:p>
                      <a:pPr algn="ctr"/>
                      <a:r>
                        <a:rPr lang="en-IN" sz="1600" dirty="0">
                          <a:solidFill>
                            <a:schemeClr val="tx1"/>
                          </a:solidFill>
                          <a:latin typeface="Century Gothic" panose="020B0502020202020204" pitchFamily="34" charset="0"/>
                        </a:rPr>
                        <a:t>Context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Century Gothic" panose="020B0502020202020204" pitchFamily="34" charset="0"/>
                        </a:rPr>
                        <a:t>Guideline</a:t>
                      </a:r>
                    </a:p>
                  </a:txBody>
                  <a:tcPr/>
                </a:tc>
                <a:extLst>
                  <a:ext uri="{0D108BD9-81ED-4DB2-BD59-A6C34878D82A}">
                    <a16:rowId xmlns:a16="http://schemas.microsoft.com/office/drawing/2014/main" val="737438434"/>
                  </a:ext>
                </a:extLst>
              </a:tr>
              <a:tr h="456688">
                <a:tc>
                  <a:txBody>
                    <a:bodyPr/>
                    <a:lstStyle/>
                    <a:p>
                      <a:pPr algn="ctr"/>
                      <a:r>
                        <a:rPr lang="en-US" sz="1400" b="1" kern="1200" dirty="0">
                          <a:solidFill>
                            <a:schemeClr val="tx1"/>
                          </a:solidFill>
                          <a:latin typeface="Century Gothic" panose="020B0502020202020204" pitchFamily="34" charset="0"/>
                          <a:ea typeface="+mn-ea"/>
                          <a:cs typeface="+mn-cs"/>
                        </a:rPr>
                        <a:t>2.1 </a:t>
                      </a:r>
                      <a:endParaRPr lang="en-IN" sz="1400" b="1" dirty="0">
                        <a:solidFill>
                          <a:schemeClr val="tx1"/>
                        </a:solidFill>
                        <a:latin typeface="Century Gothic" panose="020B0502020202020204" pitchFamily="34" charset="0"/>
                      </a:endParaRPr>
                    </a:p>
                  </a:txBody>
                  <a:tcPr/>
                </a:tc>
                <a:tc>
                  <a:txBody>
                    <a:bodyPr/>
                    <a:lstStyle/>
                    <a:p>
                      <a:pPr algn="l"/>
                      <a:r>
                        <a:rPr lang="en-IN" sz="1800" b="0" i="0" u="none" strike="noStrike" kern="1200" baseline="0" dirty="0">
                          <a:solidFill>
                            <a:schemeClr val="dk1"/>
                          </a:solidFill>
                          <a:latin typeface="+mn-lt"/>
                          <a:ea typeface="+mn-ea"/>
                          <a:cs typeface="+mn-cs"/>
                        </a:rPr>
                        <a:t>Keyboard Accessible</a:t>
                      </a:r>
                    </a:p>
                  </a:txBody>
                  <a:tcPr/>
                </a:tc>
                <a:tc>
                  <a:txBody>
                    <a:bodyPr/>
                    <a:lstStyle/>
                    <a:p>
                      <a:pPr fontAlgn="base"/>
                      <a:r>
                        <a:rPr lang="en-US" sz="1800" kern="1200" dirty="0">
                          <a:solidFill>
                            <a:schemeClr val="dk1"/>
                          </a:solidFill>
                          <a:effectLst/>
                          <a:latin typeface="+mn-lt"/>
                          <a:ea typeface="+mn-ea"/>
                          <a:cs typeface="+mn-cs"/>
                        </a:rPr>
                        <a:t>Make all functionality available from a keyboard</a:t>
                      </a:r>
                      <a:endParaRPr lang="en-IN" sz="1800" kern="1200" dirty="0">
                        <a:solidFill>
                          <a:schemeClr val="dk1"/>
                        </a:solidFill>
                        <a:effectLst/>
                        <a:latin typeface="+mn-lt"/>
                        <a:ea typeface="+mn-ea"/>
                        <a:cs typeface="+mn-cs"/>
                      </a:endParaRPr>
                    </a:p>
                  </a:txBody>
                  <a:tcPr/>
                </a:tc>
                <a:extLst>
                  <a:ext uri="{0D108BD9-81ED-4DB2-BD59-A6C34878D82A}">
                    <a16:rowId xmlns:a16="http://schemas.microsoft.com/office/drawing/2014/main" val="468554231"/>
                  </a:ext>
                </a:extLst>
              </a:tr>
              <a:tr h="277143">
                <a:tc>
                  <a:txBody>
                    <a:bodyPr/>
                    <a:lstStyle/>
                    <a:p>
                      <a:pPr algn="ctr"/>
                      <a:r>
                        <a:rPr lang="en-US" sz="1400" b="1" kern="1200" dirty="0">
                          <a:solidFill>
                            <a:schemeClr val="tx1"/>
                          </a:solidFill>
                          <a:latin typeface="Century Gothic" panose="020B0502020202020204" pitchFamily="34" charset="0"/>
                          <a:ea typeface="+mn-ea"/>
                          <a:cs typeface="+mn-cs"/>
                        </a:rPr>
                        <a:t>2.2 </a:t>
                      </a:r>
                      <a:endParaRPr lang="en-IN" sz="1400" b="1" dirty="0">
                        <a:solidFill>
                          <a:schemeClr val="tx1"/>
                        </a:solidFill>
                        <a:latin typeface="Century Gothic" panose="020B0502020202020204" pitchFamily="34" charset="0"/>
                      </a:endParaRPr>
                    </a:p>
                  </a:txBody>
                  <a:tcPr/>
                </a:tc>
                <a:tc>
                  <a:txBody>
                    <a:bodyPr/>
                    <a:lstStyle/>
                    <a:p>
                      <a:pPr algn="l"/>
                      <a:r>
                        <a:rPr lang="en-IN" sz="1800" b="0" i="0" u="none" strike="noStrike" kern="1200" baseline="0" dirty="0">
                          <a:solidFill>
                            <a:schemeClr val="dk1"/>
                          </a:solidFill>
                          <a:latin typeface="+mn-lt"/>
                          <a:ea typeface="+mn-ea"/>
                          <a:cs typeface="+mn-cs"/>
                        </a:rPr>
                        <a:t>Enough Time</a:t>
                      </a:r>
                      <a:endParaRPr lang="en-IN" sz="1400" b="1" dirty="0">
                        <a:solidFill>
                          <a:schemeClr val="tx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Give users enough time to read and use content</a:t>
                      </a:r>
                    </a:p>
                  </a:txBody>
                  <a:tcPr/>
                </a:tc>
                <a:extLst>
                  <a:ext uri="{0D108BD9-81ED-4DB2-BD59-A6C34878D82A}">
                    <a16:rowId xmlns:a16="http://schemas.microsoft.com/office/drawing/2014/main" val="1654963991"/>
                  </a:ext>
                </a:extLst>
              </a:tr>
              <a:tr h="277143">
                <a:tc>
                  <a:txBody>
                    <a:bodyPr/>
                    <a:lstStyle/>
                    <a:p>
                      <a:pPr algn="ctr"/>
                      <a:r>
                        <a:rPr lang="en-IN" sz="1400" b="1" dirty="0">
                          <a:solidFill>
                            <a:schemeClr val="tx1"/>
                          </a:solidFill>
                          <a:latin typeface="Century Gothic" panose="020B0502020202020204" pitchFamily="34" charset="0"/>
                        </a:rPr>
                        <a:t>2.3</a:t>
                      </a:r>
                    </a:p>
                  </a:txBody>
                  <a:tcPr/>
                </a:tc>
                <a:tc>
                  <a:txBody>
                    <a:bodyPr/>
                    <a:lstStyle/>
                    <a:p>
                      <a:pPr algn="l"/>
                      <a:r>
                        <a:rPr lang="en-IN" sz="1800" b="0" i="0" u="none" strike="noStrike" kern="1200" baseline="0" dirty="0">
                          <a:solidFill>
                            <a:schemeClr val="dk1"/>
                          </a:solidFill>
                          <a:latin typeface="+mn-lt"/>
                          <a:ea typeface="+mn-ea"/>
                          <a:cs typeface="+mn-cs"/>
                        </a:rPr>
                        <a:t>Seizures</a:t>
                      </a:r>
                      <a:endParaRPr lang="en-IN" sz="1400" b="1" dirty="0">
                        <a:solidFill>
                          <a:schemeClr val="tx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Do not use content that can cause seizures</a:t>
                      </a:r>
                    </a:p>
                  </a:txBody>
                  <a:tcPr/>
                </a:tc>
                <a:extLst>
                  <a:ext uri="{0D108BD9-81ED-4DB2-BD59-A6C34878D82A}">
                    <a16:rowId xmlns:a16="http://schemas.microsoft.com/office/drawing/2014/main" val="2745693948"/>
                  </a:ext>
                </a:extLst>
              </a:tr>
              <a:tr h="277143">
                <a:tc>
                  <a:txBody>
                    <a:bodyPr/>
                    <a:lstStyle/>
                    <a:p>
                      <a:pPr algn="ctr"/>
                      <a:r>
                        <a:rPr lang="en-IN" sz="1400" b="1" dirty="0">
                          <a:solidFill>
                            <a:schemeClr val="tx1"/>
                          </a:solidFill>
                          <a:latin typeface="Century Gothic" panose="020B0502020202020204" pitchFamily="34" charset="0"/>
                        </a:rPr>
                        <a:t>2.4</a:t>
                      </a:r>
                    </a:p>
                  </a:txBody>
                  <a:tcPr/>
                </a:tc>
                <a:tc>
                  <a:txBody>
                    <a:bodyPr/>
                    <a:lstStyle/>
                    <a:p>
                      <a:pPr algn="l"/>
                      <a:r>
                        <a:rPr lang="en-IN" sz="1800" b="0" i="0" u="none" strike="noStrike" kern="1200" baseline="0" dirty="0">
                          <a:solidFill>
                            <a:schemeClr val="dk1"/>
                          </a:solidFill>
                          <a:latin typeface="+mn-lt"/>
                          <a:ea typeface="+mn-ea"/>
                          <a:cs typeface="+mn-cs"/>
                        </a:rPr>
                        <a:t>Navigable</a:t>
                      </a:r>
                      <a:endParaRPr lang="en-IN" sz="1400" b="1" dirty="0">
                        <a:solidFill>
                          <a:schemeClr val="tx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Help users to navigate, find content, and determine where they are</a:t>
                      </a:r>
                    </a:p>
                  </a:txBody>
                  <a:tcPr/>
                </a:tc>
                <a:extLst>
                  <a:ext uri="{0D108BD9-81ED-4DB2-BD59-A6C34878D82A}">
                    <a16:rowId xmlns:a16="http://schemas.microsoft.com/office/drawing/2014/main" val="2036725776"/>
                  </a:ext>
                </a:extLst>
              </a:tr>
              <a:tr h="277143">
                <a:tc>
                  <a:txBody>
                    <a:bodyPr/>
                    <a:lstStyle/>
                    <a:p>
                      <a:pPr algn="ctr"/>
                      <a:r>
                        <a:rPr lang="en-IN" sz="1400" b="1" dirty="0">
                          <a:solidFill>
                            <a:schemeClr val="tx1"/>
                          </a:solidFill>
                          <a:latin typeface="Century Gothic" panose="020B0502020202020204" pitchFamily="34" charset="0"/>
                        </a:rPr>
                        <a:t>2.5</a:t>
                      </a:r>
                    </a:p>
                  </a:txBody>
                  <a:tcPr/>
                </a:tc>
                <a:tc>
                  <a:txBody>
                    <a:bodyPr/>
                    <a:lstStyle/>
                    <a:p>
                      <a:pPr algn="l"/>
                      <a:r>
                        <a:rPr lang="en-IN" sz="1800" b="0" i="0" kern="1200" dirty="0">
                          <a:solidFill>
                            <a:schemeClr val="dk1"/>
                          </a:solidFill>
                          <a:effectLst/>
                          <a:latin typeface="+mn-lt"/>
                          <a:ea typeface="+mn-ea"/>
                          <a:cs typeface="+mn-cs"/>
                        </a:rPr>
                        <a:t>Input Modalities</a:t>
                      </a:r>
                      <a:endParaRPr lang="en-IN" sz="1400" b="1" dirty="0">
                        <a:solidFill>
                          <a:schemeClr val="tx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Make it easier for users to operate functionality through various inputs beyond keyboard</a:t>
                      </a:r>
                    </a:p>
                  </a:txBody>
                  <a:tcPr/>
                </a:tc>
                <a:extLst>
                  <a:ext uri="{0D108BD9-81ED-4DB2-BD59-A6C34878D82A}">
                    <a16:rowId xmlns:a16="http://schemas.microsoft.com/office/drawing/2014/main" val="3840412502"/>
                  </a:ext>
                </a:extLst>
              </a:tr>
            </a:tbl>
          </a:graphicData>
        </a:graphic>
      </p:graphicFrame>
    </p:spTree>
    <p:extLst>
      <p:ext uri="{BB962C8B-B14F-4D97-AF65-F5344CB8AC3E}">
        <p14:creationId xmlns:p14="http://schemas.microsoft.com/office/powerpoint/2010/main" val="7219383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C629ED64-ABEA-C0B6-2408-9E46CDF261EF}"/>
              </a:ext>
            </a:extLst>
          </p:cNvPr>
          <p:cNvSpPr txBox="1"/>
          <p:nvPr/>
        </p:nvSpPr>
        <p:spPr>
          <a:xfrm>
            <a:off x="291579" y="1309600"/>
            <a:ext cx="12018701"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2.1 Keyboard Accessible  - Make all functionality available from a keyboard</a:t>
            </a:r>
          </a:p>
        </p:txBody>
      </p:sp>
      <p:sp>
        <p:nvSpPr>
          <p:cNvPr id="7" name="TextBox 6">
            <a:extLst>
              <a:ext uri="{FF2B5EF4-FFF2-40B4-BE49-F238E27FC236}">
                <a16:creationId xmlns:a16="http://schemas.microsoft.com/office/drawing/2014/main" id="{6096B837-55EF-C8D4-7B3B-37797402D890}"/>
              </a:ext>
            </a:extLst>
          </p:cNvPr>
          <p:cNvSpPr txBox="1"/>
          <p:nvPr/>
        </p:nvSpPr>
        <p:spPr>
          <a:xfrm>
            <a:off x="352421" y="2929628"/>
            <a:ext cx="21131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Keyboard operable web pages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F1124D3-C5BE-C14C-B156-2F12B3000511}"/>
              </a:ext>
            </a:extLst>
          </p:cNvPr>
          <p:cNvPicPr>
            <a:picLocks noChangeAspect="1"/>
          </p:cNvPicPr>
          <p:nvPr/>
        </p:nvPicPr>
        <p:blipFill rotWithShape="1">
          <a:blip r:embed="rId3"/>
          <a:srcRect l="1938"/>
          <a:stretch/>
        </p:blipFill>
        <p:spPr>
          <a:xfrm>
            <a:off x="2461019" y="2913299"/>
            <a:ext cx="4264457" cy="2344501"/>
          </a:xfrm>
          <a:prstGeom prst="rect">
            <a:avLst/>
          </a:prstGeom>
        </p:spPr>
      </p:pic>
      <p:pic>
        <p:nvPicPr>
          <p:cNvPr id="10" name="Picture 9">
            <a:extLst>
              <a:ext uri="{FF2B5EF4-FFF2-40B4-BE49-F238E27FC236}">
                <a16:creationId xmlns:a16="http://schemas.microsoft.com/office/drawing/2014/main" id="{F2759353-79BD-5639-43A2-0E081D8B16DD}"/>
              </a:ext>
            </a:extLst>
          </p:cNvPr>
          <p:cNvPicPr>
            <a:picLocks noChangeAspect="1"/>
          </p:cNvPicPr>
          <p:nvPr/>
        </p:nvPicPr>
        <p:blipFill>
          <a:blip r:embed="rId4"/>
          <a:stretch>
            <a:fillRect/>
          </a:stretch>
        </p:blipFill>
        <p:spPr>
          <a:xfrm>
            <a:off x="6760288" y="2109622"/>
            <a:ext cx="5371841" cy="3151912"/>
          </a:xfrm>
          <a:prstGeom prst="rect">
            <a:avLst/>
          </a:prstGeom>
        </p:spPr>
      </p:pic>
    </p:spTree>
    <p:extLst>
      <p:ext uri="{BB962C8B-B14F-4D97-AF65-F5344CB8AC3E}">
        <p14:creationId xmlns:p14="http://schemas.microsoft.com/office/powerpoint/2010/main" val="24642841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C629ED64-ABEA-C0B6-2408-9E46CDF261EF}"/>
              </a:ext>
            </a:extLst>
          </p:cNvPr>
          <p:cNvSpPr txBox="1"/>
          <p:nvPr/>
        </p:nvSpPr>
        <p:spPr>
          <a:xfrm>
            <a:off x="291579" y="1309600"/>
            <a:ext cx="12018701"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2.2 Enough Time  - Give users enough time to read and use content</a:t>
            </a:r>
          </a:p>
        </p:txBody>
      </p:sp>
      <p:pic>
        <p:nvPicPr>
          <p:cNvPr id="7" name="Picture 6">
            <a:extLst>
              <a:ext uri="{FF2B5EF4-FFF2-40B4-BE49-F238E27FC236}">
                <a16:creationId xmlns:a16="http://schemas.microsoft.com/office/drawing/2014/main" id="{E2402392-4550-8360-D218-E7DC62553784}"/>
              </a:ext>
            </a:extLst>
          </p:cNvPr>
          <p:cNvPicPr>
            <a:picLocks noChangeAspect="1"/>
          </p:cNvPicPr>
          <p:nvPr/>
        </p:nvPicPr>
        <p:blipFill>
          <a:blip r:embed="rId3"/>
          <a:stretch>
            <a:fillRect/>
          </a:stretch>
        </p:blipFill>
        <p:spPr>
          <a:xfrm>
            <a:off x="1796142" y="3285207"/>
            <a:ext cx="3688897" cy="1416031"/>
          </a:xfrm>
          <a:prstGeom prst="rect">
            <a:avLst/>
          </a:prstGeom>
        </p:spPr>
      </p:pic>
      <p:pic>
        <p:nvPicPr>
          <p:cNvPr id="8" name="Picture 7">
            <a:extLst>
              <a:ext uri="{FF2B5EF4-FFF2-40B4-BE49-F238E27FC236}">
                <a16:creationId xmlns:a16="http://schemas.microsoft.com/office/drawing/2014/main" id="{FB8DCF72-3410-3696-764E-E364EDC3041B}"/>
              </a:ext>
            </a:extLst>
          </p:cNvPr>
          <p:cNvPicPr>
            <a:picLocks noChangeAspect="1"/>
          </p:cNvPicPr>
          <p:nvPr/>
        </p:nvPicPr>
        <p:blipFill>
          <a:blip r:embed="rId4"/>
          <a:stretch>
            <a:fillRect/>
          </a:stretch>
        </p:blipFill>
        <p:spPr>
          <a:xfrm>
            <a:off x="5880653" y="2410476"/>
            <a:ext cx="6133094" cy="2290762"/>
          </a:xfrm>
          <a:prstGeom prst="rect">
            <a:avLst/>
          </a:prstGeom>
        </p:spPr>
      </p:pic>
      <p:sp>
        <p:nvSpPr>
          <p:cNvPr id="9" name="TextBox 8">
            <a:extLst>
              <a:ext uri="{FF2B5EF4-FFF2-40B4-BE49-F238E27FC236}">
                <a16:creationId xmlns:a16="http://schemas.microsoft.com/office/drawing/2014/main" id="{83B03DD7-3D72-3CDF-1B7D-F93F7DEC4A8F}"/>
              </a:ext>
            </a:extLst>
          </p:cNvPr>
          <p:cNvSpPr txBox="1"/>
          <p:nvPr/>
        </p:nvSpPr>
        <p:spPr>
          <a:xfrm>
            <a:off x="417736" y="2410476"/>
            <a:ext cx="29459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Web pages with time to read and use the content</a:t>
            </a:r>
          </a:p>
        </p:txBody>
      </p:sp>
    </p:spTree>
    <p:extLst>
      <p:ext uri="{BB962C8B-B14F-4D97-AF65-F5344CB8AC3E}">
        <p14:creationId xmlns:p14="http://schemas.microsoft.com/office/powerpoint/2010/main" val="25397666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C629ED64-ABEA-C0B6-2408-9E46CDF261EF}"/>
              </a:ext>
            </a:extLst>
          </p:cNvPr>
          <p:cNvSpPr txBox="1"/>
          <p:nvPr/>
        </p:nvSpPr>
        <p:spPr>
          <a:xfrm>
            <a:off x="291579" y="1309600"/>
            <a:ext cx="12018701"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2.2 Enough Time  - Give users enough time to read and use content</a:t>
            </a:r>
          </a:p>
        </p:txBody>
      </p:sp>
      <p:sp>
        <p:nvSpPr>
          <p:cNvPr id="9" name="TextBox 8">
            <a:extLst>
              <a:ext uri="{FF2B5EF4-FFF2-40B4-BE49-F238E27FC236}">
                <a16:creationId xmlns:a16="http://schemas.microsoft.com/office/drawing/2014/main" id="{1E5E540E-CDA6-BDC1-AD97-CD3DA47261A4}"/>
              </a:ext>
            </a:extLst>
          </p:cNvPr>
          <p:cNvSpPr txBox="1"/>
          <p:nvPr/>
        </p:nvSpPr>
        <p:spPr>
          <a:xfrm>
            <a:off x="417735" y="2410476"/>
            <a:ext cx="36317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Web pages with interruptions</a:t>
            </a:r>
          </a:p>
        </p:txBody>
      </p:sp>
      <p:pic>
        <p:nvPicPr>
          <p:cNvPr id="11" name="Picture 10">
            <a:extLst>
              <a:ext uri="{FF2B5EF4-FFF2-40B4-BE49-F238E27FC236}">
                <a16:creationId xmlns:a16="http://schemas.microsoft.com/office/drawing/2014/main" id="{E8109C41-8888-9017-00E8-83341EB60338}"/>
              </a:ext>
            </a:extLst>
          </p:cNvPr>
          <p:cNvPicPr>
            <a:picLocks noChangeAspect="1"/>
          </p:cNvPicPr>
          <p:nvPr/>
        </p:nvPicPr>
        <p:blipFill>
          <a:blip r:embed="rId3"/>
          <a:stretch>
            <a:fillRect/>
          </a:stretch>
        </p:blipFill>
        <p:spPr>
          <a:xfrm>
            <a:off x="1961887" y="3139980"/>
            <a:ext cx="3943350" cy="1876425"/>
          </a:xfrm>
          <a:prstGeom prst="rect">
            <a:avLst/>
          </a:prstGeom>
        </p:spPr>
      </p:pic>
      <p:pic>
        <p:nvPicPr>
          <p:cNvPr id="13" name="Picture 12">
            <a:extLst>
              <a:ext uri="{FF2B5EF4-FFF2-40B4-BE49-F238E27FC236}">
                <a16:creationId xmlns:a16="http://schemas.microsoft.com/office/drawing/2014/main" id="{C79777E5-3691-CBA1-4914-CD14FA544781}"/>
              </a:ext>
            </a:extLst>
          </p:cNvPr>
          <p:cNvPicPr>
            <a:picLocks noChangeAspect="1"/>
          </p:cNvPicPr>
          <p:nvPr/>
        </p:nvPicPr>
        <p:blipFill>
          <a:blip r:embed="rId4"/>
          <a:stretch>
            <a:fillRect/>
          </a:stretch>
        </p:blipFill>
        <p:spPr>
          <a:xfrm>
            <a:off x="6079671" y="2094923"/>
            <a:ext cx="5992260" cy="2937811"/>
          </a:xfrm>
          <a:prstGeom prst="rect">
            <a:avLst/>
          </a:prstGeom>
        </p:spPr>
      </p:pic>
    </p:spTree>
    <p:extLst>
      <p:ext uri="{BB962C8B-B14F-4D97-AF65-F5344CB8AC3E}">
        <p14:creationId xmlns:p14="http://schemas.microsoft.com/office/powerpoint/2010/main" val="15021439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C629ED64-ABEA-C0B6-2408-9E46CDF261EF}"/>
              </a:ext>
            </a:extLst>
          </p:cNvPr>
          <p:cNvSpPr txBox="1"/>
          <p:nvPr/>
        </p:nvSpPr>
        <p:spPr>
          <a:xfrm>
            <a:off x="291579" y="1309600"/>
            <a:ext cx="12018701"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2.3 Seizures  - Do not use content that can cause seizures</a:t>
            </a:r>
          </a:p>
        </p:txBody>
      </p:sp>
      <p:sp>
        <p:nvSpPr>
          <p:cNvPr id="4" name="TextBox 3">
            <a:extLst>
              <a:ext uri="{FF2B5EF4-FFF2-40B4-BE49-F238E27FC236}">
                <a16:creationId xmlns:a16="http://schemas.microsoft.com/office/drawing/2014/main" id="{1EB49F47-C6C9-D9A1-2F8F-65F66A94DD0D}"/>
              </a:ext>
            </a:extLst>
          </p:cNvPr>
          <p:cNvSpPr txBox="1"/>
          <p:nvPr/>
        </p:nvSpPr>
        <p:spPr>
          <a:xfrm>
            <a:off x="417735" y="2454019"/>
            <a:ext cx="36317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Web pages with flashes</a:t>
            </a:r>
          </a:p>
        </p:txBody>
      </p:sp>
      <p:pic>
        <p:nvPicPr>
          <p:cNvPr id="6" name="Picture 5">
            <a:extLst>
              <a:ext uri="{FF2B5EF4-FFF2-40B4-BE49-F238E27FC236}">
                <a16:creationId xmlns:a16="http://schemas.microsoft.com/office/drawing/2014/main" id="{26DE8D36-A4DB-CEC6-1348-97B8C9D969C7}"/>
              </a:ext>
            </a:extLst>
          </p:cNvPr>
          <p:cNvPicPr>
            <a:picLocks noChangeAspect="1"/>
          </p:cNvPicPr>
          <p:nvPr/>
        </p:nvPicPr>
        <p:blipFill rotWithShape="1">
          <a:blip r:embed="rId3"/>
          <a:srcRect l="3364" r="2432"/>
          <a:stretch/>
        </p:blipFill>
        <p:spPr>
          <a:xfrm>
            <a:off x="4819299" y="2270515"/>
            <a:ext cx="7198530" cy="3172342"/>
          </a:xfrm>
          <a:prstGeom prst="rect">
            <a:avLst/>
          </a:prstGeom>
        </p:spPr>
      </p:pic>
      <p:pic>
        <p:nvPicPr>
          <p:cNvPr id="8" name="Picture 7">
            <a:extLst>
              <a:ext uri="{FF2B5EF4-FFF2-40B4-BE49-F238E27FC236}">
                <a16:creationId xmlns:a16="http://schemas.microsoft.com/office/drawing/2014/main" id="{F59503A2-8F88-F14A-E6B9-33C20B3F4055}"/>
              </a:ext>
            </a:extLst>
          </p:cNvPr>
          <p:cNvPicPr>
            <a:picLocks noChangeAspect="1"/>
          </p:cNvPicPr>
          <p:nvPr/>
        </p:nvPicPr>
        <p:blipFill rotWithShape="1">
          <a:blip r:embed="rId4"/>
          <a:srcRect l="5341"/>
          <a:stretch/>
        </p:blipFill>
        <p:spPr>
          <a:xfrm>
            <a:off x="972456" y="3010743"/>
            <a:ext cx="3610655" cy="2444640"/>
          </a:xfrm>
          <a:prstGeom prst="rect">
            <a:avLst/>
          </a:prstGeom>
        </p:spPr>
      </p:pic>
    </p:spTree>
    <p:extLst>
      <p:ext uri="{BB962C8B-B14F-4D97-AF65-F5344CB8AC3E}">
        <p14:creationId xmlns:p14="http://schemas.microsoft.com/office/powerpoint/2010/main" val="306108509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C629ED64-ABEA-C0B6-2408-9E46CDF261EF}"/>
              </a:ext>
            </a:extLst>
          </p:cNvPr>
          <p:cNvSpPr txBox="1"/>
          <p:nvPr/>
        </p:nvSpPr>
        <p:spPr>
          <a:xfrm>
            <a:off x="291579" y="1309600"/>
            <a:ext cx="12018701"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2.4 Navigable  - Help users to navigate, find content, and determine where they are</a:t>
            </a:r>
          </a:p>
        </p:txBody>
      </p:sp>
      <p:sp>
        <p:nvSpPr>
          <p:cNvPr id="4" name="TextBox 3">
            <a:extLst>
              <a:ext uri="{FF2B5EF4-FFF2-40B4-BE49-F238E27FC236}">
                <a16:creationId xmlns:a16="http://schemas.microsoft.com/office/drawing/2014/main" id="{020A299F-BDC1-6D88-40C5-B3953365D8C0}"/>
              </a:ext>
            </a:extLst>
          </p:cNvPr>
          <p:cNvSpPr txBox="1"/>
          <p:nvPr/>
        </p:nvSpPr>
        <p:spPr>
          <a:xfrm>
            <a:off x="417736" y="2410476"/>
            <a:ext cx="202066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Bypassing blocks of repetitive content</a:t>
            </a:r>
          </a:p>
        </p:txBody>
      </p:sp>
      <p:pic>
        <p:nvPicPr>
          <p:cNvPr id="6" name="Picture 5">
            <a:extLst>
              <a:ext uri="{FF2B5EF4-FFF2-40B4-BE49-F238E27FC236}">
                <a16:creationId xmlns:a16="http://schemas.microsoft.com/office/drawing/2014/main" id="{DDAB0FFC-52D7-2B6B-F82C-4DB9027ED9B1}"/>
              </a:ext>
            </a:extLst>
          </p:cNvPr>
          <p:cNvPicPr>
            <a:picLocks noChangeAspect="1"/>
          </p:cNvPicPr>
          <p:nvPr/>
        </p:nvPicPr>
        <p:blipFill>
          <a:blip r:embed="rId3"/>
          <a:stretch>
            <a:fillRect/>
          </a:stretch>
        </p:blipFill>
        <p:spPr>
          <a:xfrm>
            <a:off x="2401568" y="1712852"/>
            <a:ext cx="3883117" cy="4447524"/>
          </a:xfrm>
          <a:prstGeom prst="rect">
            <a:avLst/>
          </a:prstGeom>
        </p:spPr>
      </p:pic>
      <p:pic>
        <p:nvPicPr>
          <p:cNvPr id="8" name="Picture 7">
            <a:extLst>
              <a:ext uri="{FF2B5EF4-FFF2-40B4-BE49-F238E27FC236}">
                <a16:creationId xmlns:a16="http://schemas.microsoft.com/office/drawing/2014/main" id="{83199227-C067-B518-B8CD-2FBDE2AB7494}"/>
              </a:ext>
            </a:extLst>
          </p:cNvPr>
          <p:cNvPicPr>
            <a:picLocks noChangeAspect="1"/>
          </p:cNvPicPr>
          <p:nvPr/>
        </p:nvPicPr>
        <p:blipFill>
          <a:blip r:embed="rId4"/>
          <a:stretch>
            <a:fillRect/>
          </a:stretch>
        </p:blipFill>
        <p:spPr>
          <a:xfrm>
            <a:off x="6445870" y="1712851"/>
            <a:ext cx="4897341" cy="4669693"/>
          </a:xfrm>
          <a:prstGeom prst="rect">
            <a:avLst/>
          </a:prstGeom>
        </p:spPr>
      </p:pic>
    </p:spTree>
    <p:extLst>
      <p:ext uri="{BB962C8B-B14F-4D97-AF65-F5344CB8AC3E}">
        <p14:creationId xmlns:p14="http://schemas.microsoft.com/office/powerpoint/2010/main" val="33468498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79" y="1309600"/>
            <a:ext cx="11163821" cy="4904484"/>
          </a:xfrm>
          <a:prstGeom prst="rect">
            <a:avLst/>
          </a:prstGeom>
          <a:noFill/>
        </p:spPr>
        <p:txBody>
          <a:bodyPr wrap="square">
            <a:spAutoFit/>
          </a:bodyPr>
          <a:lstStyle/>
          <a:p>
            <a:pPr marL="0" marR="1301750" lvl="0" indent="-342900" algn="just" defTabSz="914400" rtl="0" eaLnBrk="1" fontAlgn="auto" latinLnBrk="0" hangingPunct="1">
              <a:lnSpc>
                <a:spcPct val="125000"/>
              </a:lnSpc>
              <a:spcBef>
                <a:spcPts val="0"/>
              </a:spcBef>
              <a:spcAft>
                <a:spcPts val="0"/>
              </a:spcAft>
              <a:buClrTx/>
              <a:buSzTx/>
              <a:buFont typeface="+mj-lt"/>
              <a:buAutoNum type="arabicPeriod"/>
              <a:tabLst/>
              <a:defRPr/>
            </a:pPr>
            <a:r>
              <a:rPr kumimoji="0" lang="en-US" sz="1800" b="1"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Perceivable</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 - web content is made available to the senses</a:t>
            </a:r>
          </a:p>
          <a:p>
            <a:pPr marL="914400" marR="1301750" lvl="2" indent="-342900" algn="just" defTabSz="914400" rtl="0" eaLnBrk="1" fontAlgn="auto" latinLnBrk="0" hangingPunct="1">
              <a:lnSpc>
                <a:spcPct val="125000"/>
              </a:lnSpc>
              <a:spcBef>
                <a:spcPts val="0"/>
              </a:spcBef>
              <a:spcAft>
                <a:spcPts val="0"/>
              </a:spcAft>
              <a:buClrTx/>
              <a:buSzTx/>
              <a:buFont typeface="Symbol" panose="05050102010706020507" pitchFamily="18" charset="2"/>
              <a:buChar char=""/>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Information and user interface components must be presentable to users in ways they can perceive.</a:t>
            </a:r>
          </a:p>
          <a:p>
            <a:pPr marL="114300" marR="1301750" lvl="1" indent="0" algn="just" defTabSz="914400" rtl="0" eaLnBrk="1" fontAlgn="auto" latinLnBrk="0" hangingPunct="1">
              <a:lnSpc>
                <a:spcPct val="125000"/>
              </a:lnSpc>
              <a:spcBef>
                <a:spcPts val="0"/>
              </a:spcBef>
              <a:spcAft>
                <a:spcPts val="0"/>
              </a:spcAft>
              <a:buClrTx/>
              <a:buSzTx/>
              <a:buFontTx/>
              <a:buNone/>
              <a:tabLst/>
              <a:defRPr/>
            </a:pPr>
            <a:endPar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endParaRPr>
          </a:p>
          <a:p>
            <a:pPr marL="0" marR="1301750" lvl="0" indent="-342900" algn="just" defTabSz="914400" rtl="0" eaLnBrk="1" fontAlgn="auto" latinLnBrk="0" hangingPunct="1">
              <a:lnSpc>
                <a:spcPct val="125000"/>
              </a:lnSpc>
              <a:spcBef>
                <a:spcPts val="0"/>
              </a:spcBef>
              <a:spcAft>
                <a:spcPts val="0"/>
              </a:spcAft>
              <a:buClrTx/>
              <a:buSzTx/>
              <a:buFont typeface="+mj-lt"/>
              <a:buAutoNum type="arabicPeriod"/>
              <a:tabLst/>
              <a:defRPr/>
            </a:pPr>
            <a:r>
              <a:rPr kumimoji="0" lang="en-US" sz="1800" b="1"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Operable</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 - interface forms, controls, and navigation are operable</a:t>
            </a:r>
          </a:p>
          <a:p>
            <a:pPr marL="914400" marR="1301750" lvl="2" indent="-342900" algn="just" defTabSz="914400" rtl="0" eaLnBrk="1" fontAlgn="auto" latinLnBrk="0" hangingPunct="1">
              <a:lnSpc>
                <a:spcPct val="125000"/>
              </a:lnSpc>
              <a:spcBef>
                <a:spcPts val="0"/>
              </a:spcBef>
              <a:spcAft>
                <a:spcPts val="0"/>
              </a:spcAft>
              <a:buClrTx/>
              <a:buSzTx/>
              <a:buFont typeface="Symbol" panose="05050102010706020507" pitchFamily="18" charset="2"/>
              <a:buChar char=""/>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User interface components and navigation must be operable.</a:t>
            </a:r>
          </a:p>
          <a:p>
            <a:pPr marL="457200" marR="1301750" lvl="1" indent="-342900" algn="just" defTabSz="914400" rtl="0" eaLnBrk="1" fontAlgn="auto" latinLnBrk="0" hangingPunct="1">
              <a:lnSpc>
                <a:spcPct val="125000"/>
              </a:lnSpc>
              <a:spcBef>
                <a:spcPts val="0"/>
              </a:spcBef>
              <a:spcAft>
                <a:spcPts val="0"/>
              </a:spcAft>
              <a:buClrTx/>
              <a:buSzTx/>
              <a:buFont typeface="Symbol" panose="05050102010706020507" pitchFamily="18" charset="2"/>
              <a:buChar char=""/>
              <a:tabLst/>
              <a:defRPr/>
            </a:pPr>
            <a:endPar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endParaRPr>
          </a:p>
          <a:p>
            <a:pPr marL="0" marR="1301750" lvl="0" indent="-342900" algn="just" defTabSz="914400" rtl="0" eaLnBrk="1" fontAlgn="auto" latinLnBrk="0" hangingPunct="1">
              <a:lnSpc>
                <a:spcPct val="125000"/>
              </a:lnSpc>
              <a:spcBef>
                <a:spcPts val="0"/>
              </a:spcBef>
              <a:spcAft>
                <a:spcPts val="0"/>
              </a:spcAft>
              <a:buClrTx/>
              <a:buSzTx/>
              <a:buFont typeface="+mj-lt"/>
              <a:buAutoNum type="arabicPeriod"/>
              <a:tabLst/>
              <a:defRPr/>
            </a:pPr>
            <a:r>
              <a:rPr kumimoji="0" lang="en-IN" sz="1800" b="1"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Understandable</a:t>
            </a:r>
            <a:r>
              <a:rPr kumimoji="0" lang="en-IN"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 - </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content and interface are understandable</a:t>
            </a:r>
          </a:p>
          <a:p>
            <a:pPr marL="914400" marR="1301750" lvl="2" indent="-342900" algn="just" defTabSz="914400" rtl="0" eaLnBrk="1" fontAlgn="auto" latinLnBrk="0" hangingPunct="1">
              <a:lnSpc>
                <a:spcPct val="125000"/>
              </a:lnSpc>
              <a:spcBef>
                <a:spcPts val="0"/>
              </a:spcBef>
              <a:spcAft>
                <a:spcPts val="0"/>
              </a:spcAft>
              <a:buClrTx/>
              <a:buSzTx/>
              <a:buFont typeface="Symbol" panose="05050102010706020507" pitchFamily="18" charset="2"/>
              <a:buChar char=""/>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Information and the operation of user interface must be understandable.</a:t>
            </a:r>
          </a:p>
          <a:p>
            <a:pPr marL="457200" marR="1301750" lvl="1" indent="-342900" algn="just" defTabSz="914400" rtl="0" eaLnBrk="1" fontAlgn="auto" latinLnBrk="0" hangingPunct="1">
              <a:lnSpc>
                <a:spcPct val="125000"/>
              </a:lnSpc>
              <a:spcBef>
                <a:spcPts val="0"/>
              </a:spcBef>
              <a:spcAft>
                <a:spcPts val="0"/>
              </a:spcAft>
              <a:buClrTx/>
              <a:buSzTx/>
              <a:buFont typeface="Symbol" panose="05050102010706020507" pitchFamily="18" charset="2"/>
              <a:buChar char=""/>
              <a:tabLst/>
              <a:defRPr/>
            </a:pPr>
            <a:endPar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endParaRPr>
          </a:p>
          <a:p>
            <a:pPr marL="0" marR="1301750" lvl="0" indent="-342900" algn="just" defTabSz="914400" rtl="0" eaLnBrk="1" fontAlgn="auto" latinLnBrk="0" hangingPunct="1">
              <a:lnSpc>
                <a:spcPct val="125000"/>
              </a:lnSpc>
              <a:spcBef>
                <a:spcPts val="0"/>
              </a:spcBef>
              <a:spcAft>
                <a:spcPts val="0"/>
              </a:spcAft>
              <a:buClrTx/>
              <a:buSzTx/>
              <a:buFont typeface="+mj-lt"/>
              <a:buAutoNum type="arabicPeriod"/>
              <a:tabLst/>
              <a:defRPr/>
            </a:pPr>
            <a:r>
              <a:rPr kumimoji="0" lang="en-US" sz="1800" b="1"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Robust</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 - content can be used reliably by a wide variety of user agents, including assistive technologies</a:t>
            </a:r>
          </a:p>
          <a:p>
            <a:pPr marL="914400" marR="1301750" lvl="2" indent="-342900" algn="just" defTabSz="914400" rtl="0" eaLnBrk="1" fontAlgn="auto" latinLnBrk="0" hangingPunct="1">
              <a:lnSpc>
                <a:spcPct val="125000"/>
              </a:lnSpc>
              <a:spcBef>
                <a:spcPts val="0"/>
              </a:spcBef>
              <a:spcAft>
                <a:spcPts val="0"/>
              </a:spcAft>
              <a:buClrTx/>
              <a:buSzTx/>
              <a:buFont typeface="Symbol" panose="05050102010706020507" pitchFamily="18" charset="2"/>
              <a:buChar char=""/>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Content must be robust enough that it can be interpreted by a wide variety of user agents, including assistive technologies. </a:t>
            </a:r>
          </a:p>
        </p:txBody>
      </p:sp>
    </p:spTree>
    <p:extLst>
      <p:ext uri="{BB962C8B-B14F-4D97-AF65-F5344CB8AC3E}">
        <p14:creationId xmlns:p14="http://schemas.microsoft.com/office/powerpoint/2010/main" val="360779178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C629ED64-ABEA-C0B6-2408-9E46CDF261EF}"/>
              </a:ext>
            </a:extLst>
          </p:cNvPr>
          <p:cNvSpPr txBox="1"/>
          <p:nvPr/>
        </p:nvSpPr>
        <p:spPr>
          <a:xfrm>
            <a:off x="291579" y="1309600"/>
            <a:ext cx="12018701"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2.4 Navigable  - Help users to navigate, find content, and determine where they are</a:t>
            </a:r>
          </a:p>
        </p:txBody>
      </p:sp>
      <p:sp>
        <p:nvSpPr>
          <p:cNvPr id="4" name="TextBox 3">
            <a:extLst>
              <a:ext uri="{FF2B5EF4-FFF2-40B4-BE49-F238E27FC236}">
                <a16:creationId xmlns:a16="http://schemas.microsoft.com/office/drawing/2014/main" id="{020A299F-BDC1-6D88-40C5-B3953365D8C0}"/>
              </a:ext>
            </a:extLst>
          </p:cNvPr>
          <p:cNvSpPr txBox="1"/>
          <p:nvPr/>
        </p:nvSpPr>
        <p:spPr>
          <a:xfrm>
            <a:off x="417736" y="2410476"/>
            <a:ext cx="202066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Keyboard focus indicator</a:t>
            </a:r>
          </a:p>
        </p:txBody>
      </p:sp>
      <p:pic>
        <p:nvPicPr>
          <p:cNvPr id="7" name="Picture 6">
            <a:extLst>
              <a:ext uri="{FF2B5EF4-FFF2-40B4-BE49-F238E27FC236}">
                <a16:creationId xmlns:a16="http://schemas.microsoft.com/office/drawing/2014/main" id="{0F0E13D1-965E-5E2C-2EA6-0528AA2DCD14}"/>
              </a:ext>
            </a:extLst>
          </p:cNvPr>
          <p:cNvPicPr>
            <a:picLocks noChangeAspect="1"/>
          </p:cNvPicPr>
          <p:nvPr/>
        </p:nvPicPr>
        <p:blipFill rotWithShape="1">
          <a:blip r:embed="rId3"/>
          <a:srcRect l="30826"/>
          <a:stretch/>
        </p:blipFill>
        <p:spPr>
          <a:xfrm>
            <a:off x="2162627" y="2531837"/>
            <a:ext cx="4063999" cy="2840260"/>
          </a:xfrm>
          <a:prstGeom prst="rect">
            <a:avLst/>
          </a:prstGeom>
        </p:spPr>
      </p:pic>
      <p:pic>
        <p:nvPicPr>
          <p:cNvPr id="10" name="Picture 9">
            <a:extLst>
              <a:ext uri="{FF2B5EF4-FFF2-40B4-BE49-F238E27FC236}">
                <a16:creationId xmlns:a16="http://schemas.microsoft.com/office/drawing/2014/main" id="{92EE4F3A-A89E-9DF3-A9A8-F51847A14DB6}"/>
              </a:ext>
            </a:extLst>
          </p:cNvPr>
          <p:cNvPicPr>
            <a:picLocks noChangeAspect="1"/>
          </p:cNvPicPr>
          <p:nvPr/>
        </p:nvPicPr>
        <p:blipFill>
          <a:blip r:embed="rId4"/>
          <a:stretch>
            <a:fillRect/>
          </a:stretch>
        </p:blipFill>
        <p:spPr>
          <a:xfrm>
            <a:off x="6483698" y="1886856"/>
            <a:ext cx="5570407" cy="3592245"/>
          </a:xfrm>
          <a:prstGeom prst="rect">
            <a:avLst/>
          </a:prstGeom>
        </p:spPr>
      </p:pic>
    </p:spTree>
    <p:extLst>
      <p:ext uri="{BB962C8B-B14F-4D97-AF65-F5344CB8AC3E}">
        <p14:creationId xmlns:p14="http://schemas.microsoft.com/office/powerpoint/2010/main" val="25897729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C629ED64-ABEA-C0B6-2408-9E46CDF261EF}"/>
              </a:ext>
            </a:extLst>
          </p:cNvPr>
          <p:cNvSpPr txBox="1"/>
          <p:nvPr/>
        </p:nvSpPr>
        <p:spPr>
          <a:xfrm>
            <a:off x="291579" y="1309600"/>
            <a:ext cx="12018701"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2.4 Navigable  - Help users to navigate, find content, and determine where they are</a:t>
            </a:r>
          </a:p>
        </p:txBody>
      </p:sp>
      <p:sp>
        <p:nvSpPr>
          <p:cNvPr id="4" name="TextBox 3">
            <a:extLst>
              <a:ext uri="{FF2B5EF4-FFF2-40B4-BE49-F238E27FC236}">
                <a16:creationId xmlns:a16="http://schemas.microsoft.com/office/drawing/2014/main" id="{020A299F-BDC1-6D88-40C5-B3953365D8C0}"/>
              </a:ext>
            </a:extLst>
          </p:cNvPr>
          <p:cNvSpPr txBox="1"/>
          <p:nvPr/>
        </p:nvSpPr>
        <p:spPr>
          <a:xfrm>
            <a:off x="417736" y="2410476"/>
            <a:ext cx="20206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Link text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A73D187-B8AB-F744-ABE6-B3050531BF10}"/>
              </a:ext>
            </a:extLst>
          </p:cNvPr>
          <p:cNvPicPr>
            <a:picLocks noChangeAspect="1"/>
          </p:cNvPicPr>
          <p:nvPr/>
        </p:nvPicPr>
        <p:blipFill>
          <a:blip r:embed="rId3"/>
          <a:stretch>
            <a:fillRect/>
          </a:stretch>
        </p:blipFill>
        <p:spPr>
          <a:xfrm>
            <a:off x="555854" y="3236686"/>
            <a:ext cx="4616216" cy="2133600"/>
          </a:xfrm>
          <a:prstGeom prst="rect">
            <a:avLst/>
          </a:prstGeom>
        </p:spPr>
      </p:pic>
      <p:pic>
        <p:nvPicPr>
          <p:cNvPr id="9" name="Picture 8">
            <a:extLst>
              <a:ext uri="{FF2B5EF4-FFF2-40B4-BE49-F238E27FC236}">
                <a16:creationId xmlns:a16="http://schemas.microsoft.com/office/drawing/2014/main" id="{D01C9178-D58C-F3F6-9E88-D7080A1DC2F0}"/>
              </a:ext>
            </a:extLst>
          </p:cNvPr>
          <p:cNvPicPr>
            <a:picLocks noChangeAspect="1"/>
          </p:cNvPicPr>
          <p:nvPr/>
        </p:nvPicPr>
        <p:blipFill>
          <a:blip r:embed="rId4"/>
          <a:stretch>
            <a:fillRect/>
          </a:stretch>
        </p:blipFill>
        <p:spPr>
          <a:xfrm>
            <a:off x="5387616" y="2410476"/>
            <a:ext cx="6804384" cy="2967188"/>
          </a:xfrm>
          <a:prstGeom prst="rect">
            <a:avLst/>
          </a:prstGeom>
        </p:spPr>
      </p:pic>
    </p:spTree>
    <p:extLst>
      <p:ext uri="{BB962C8B-B14F-4D97-AF65-F5344CB8AC3E}">
        <p14:creationId xmlns:p14="http://schemas.microsoft.com/office/powerpoint/2010/main" val="67251280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C629ED64-ABEA-C0B6-2408-9E46CDF261EF}"/>
              </a:ext>
            </a:extLst>
          </p:cNvPr>
          <p:cNvSpPr txBox="1"/>
          <p:nvPr/>
        </p:nvSpPr>
        <p:spPr>
          <a:xfrm>
            <a:off x="291579" y="1309600"/>
            <a:ext cx="12018701" cy="749501"/>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2.5 Input Modalities  - Make it easier for users to operate functionality through various inputs beyond keyboard</a:t>
            </a:r>
          </a:p>
        </p:txBody>
      </p:sp>
      <p:sp>
        <p:nvSpPr>
          <p:cNvPr id="4" name="TextBox 3">
            <a:extLst>
              <a:ext uri="{FF2B5EF4-FFF2-40B4-BE49-F238E27FC236}">
                <a16:creationId xmlns:a16="http://schemas.microsoft.com/office/drawing/2014/main" id="{4D7D0BA8-1258-2480-CA52-96D5CDEA6607}"/>
              </a:ext>
            </a:extLst>
          </p:cNvPr>
          <p:cNvSpPr txBox="1"/>
          <p:nvPr/>
        </p:nvSpPr>
        <p:spPr>
          <a:xfrm>
            <a:off x="417735" y="2410476"/>
            <a:ext cx="278992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Interface components with labels</a:t>
            </a:r>
          </a:p>
        </p:txBody>
      </p:sp>
      <p:pic>
        <p:nvPicPr>
          <p:cNvPr id="6" name="Picture 5">
            <a:extLst>
              <a:ext uri="{FF2B5EF4-FFF2-40B4-BE49-F238E27FC236}">
                <a16:creationId xmlns:a16="http://schemas.microsoft.com/office/drawing/2014/main" id="{9D048381-990E-FE9B-A91F-A1455B341FCC}"/>
              </a:ext>
            </a:extLst>
          </p:cNvPr>
          <p:cNvPicPr>
            <a:picLocks noChangeAspect="1"/>
          </p:cNvPicPr>
          <p:nvPr/>
        </p:nvPicPr>
        <p:blipFill>
          <a:blip r:embed="rId3"/>
          <a:stretch>
            <a:fillRect/>
          </a:stretch>
        </p:blipFill>
        <p:spPr>
          <a:xfrm>
            <a:off x="549952" y="3056807"/>
            <a:ext cx="4341363" cy="1811260"/>
          </a:xfrm>
          <a:prstGeom prst="rect">
            <a:avLst/>
          </a:prstGeom>
        </p:spPr>
      </p:pic>
      <p:pic>
        <p:nvPicPr>
          <p:cNvPr id="8" name="Picture 7">
            <a:extLst>
              <a:ext uri="{FF2B5EF4-FFF2-40B4-BE49-F238E27FC236}">
                <a16:creationId xmlns:a16="http://schemas.microsoft.com/office/drawing/2014/main" id="{020FC928-02C3-3BCE-3FA6-E1BBB19875C5}"/>
              </a:ext>
            </a:extLst>
          </p:cNvPr>
          <p:cNvPicPr>
            <a:picLocks noChangeAspect="1"/>
          </p:cNvPicPr>
          <p:nvPr/>
        </p:nvPicPr>
        <p:blipFill>
          <a:blip r:embed="rId4"/>
          <a:stretch>
            <a:fillRect/>
          </a:stretch>
        </p:blipFill>
        <p:spPr>
          <a:xfrm>
            <a:off x="5023532" y="1846798"/>
            <a:ext cx="7024914" cy="3021269"/>
          </a:xfrm>
          <a:prstGeom prst="rect">
            <a:avLst/>
          </a:prstGeom>
        </p:spPr>
      </p:pic>
    </p:spTree>
    <p:extLst>
      <p:ext uri="{BB962C8B-B14F-4D97-AF65-F5344CB8AC3E}">
        <p14:creationId xmlns:p14="http://schemas.microsoft.com/office/powerpoint/2010/main" val="40931351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C629ED64-ABEA-C0B6-2408-9E46CDF261EF}"/>
              </a:ext>
            </a:extLst>
          </p:cNvPr>
          <p:cNvSpPr txBox="1"/>
          <p:nvPr/>
        </p:nvSpPr>
        <p:spPr>
          <a:xfrm>
            <a:off x="291579" y="1309600"/>
            <a:ext cx="12018701" cy="749501"/>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2.5 Input Modalities  - Make it easier for users to operate functionality through various inputs beyond keyboard</a:t>
            </a:r>
          </a:p>
        </p:txBody>
      </p:sp>
      <p:sp>
        <p:nvSpPr>
          <p:cNvPr id="6" name="TextBox 5">
            <a:extLst>
              <a:ext uri="{FF2B5EF4-FFF2-40B4-BE49-F238E27FC236}">
                <a16:creationId xmlns:a16="http://schemas.microsoft.com/office/drawing/2014/main" id="{484DBA7B-FA20-CD98-90F7-2DDA540D792D}"/>
              </a:ext>
            </a:extLst>
          </p:cNvPr>
          <p:cNvSpPr txBox="1"/>
          <p:nvPr/>
        </p:nvSpPr>
        <p:spPr>
          <a:xfrm>
            <a:off x="173102" y="2719803"/>
            <a:ext cx="2452914" cy="6418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Size of the target for pointer inputs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97EAD22-84E4-D9D0-218F-65A429791754}"/>
              </a:ext>
            </a:extLst>
          </p:cNvPr>
          <p:cNvPicPr>
            <a:picLocks noChangeAspect="1"/>
          </p:cNvPicPr>
          <p:nvPr/>
        </p:nvPicPr>
        <p:blipFill>
          <a:blip r:embed="rId3"/>
          <a:stretch>
            <a:fillRect/>
          </a:stretch>
        </p:blipFill>
        <p:spPr>
          <a:xfrm>
            <a:off x="2162627" y="3351628"/>
            <a:ext cx="3355748" cy="2568247"/>
          </a:xfrm>
          <a:prstGeom prst="rect">
            <a:avLst/>
          </a:prstGeom>
        </p:spPr>
      </p:pic>
      <p:pic>
        <p:nvPicPr>
          <p:cNvPr id="9" name="Picture 8">
            <a:extLst>
              <a:ext uri="{FF2B5EF4-FFF2-40B4-BE49-F238E27FC236}">
                <a16:creationId xmlns:a16="http://schemas.microsoft.com/office/drawing/2014/main" id="{4D65531A-C30C-3864-70B5-3DEC71EE420C}"/>
              </a:ext>
            </a:extLst>
          </p:cNvPr>
          <p:cNvPicPr>
            <a:picLocks noChangeAspect="1"/>
          </p:cNvPicPr>
          <p:nvPr/>
        </p:nvPicPr>
        <p:blipFill>
          <a:blip r:embed="rId4"/>
          <a:stretch>
            <a:fillRect/>
          </a:stretch>
        </p:blipFill>
        <p:spPr>
          <a:xfrm>
            <a:off x="5854182" y="2421472"/>
            <a:ext cx="6153150" cy="3476625"/>
          </a:xfrm>
          <a:prstGeom prst="rect">
            <a:avLst/>
          </a:prstGeom>
        </p:spPr>
      </p:pic>
    </p:spTree>
    <p:extLst>
      <p:ext uri="{BB962C8B-B14F-4D97-AF65-F5344CB8AC3E}">
        <p14:creationId xmlns:p14="http://schemas.microsoft.com/office/powerpoint/2010/main" val="343147680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342900" algn="just" defTabSz="914400" rtl="0" eaLnBrk="1" fontAlgn="auto" latinLnBrk="0" hangingPunct="1">
              <a:lnSpc>
                <a:spcPct val="125000"/>
              </a:lnSpc>
              <a:spcBef>
                <a:spcPts val="0"/>
              </a:spcBef>
              <a:spcAft>
                <a:spcPts val="0"/>
              </a:spcAft>
              <a:buClrTx/>
              <a:buSzTx/>
              <a:buFont typeface="+mj-lt"/>
              <a:buAutoNum type="arabicPeriod" startAt="3"/>
              <a:tabLst/>
              <a:defRPr/>
            </a:pPr>
            <a:r>
              <a:rPr kumimoji="0" lang="en-IN"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Understandable - </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content and interface are understandable</a:t>
            </a:r>
          </a:p>
        </p:txBody>
      </p:sp>
      <p:graphicFrame>
        <p:nvGraphicFramePr>
          <p:cNvPr id="5" name="Table 4">
            <a:extLst>
              <a:ext uri="{FF2B5EF4-FFF2-40B4-BE49-F238E27FC236}">
                <a16:creationId xmlns:a16="http://schemas.microsoft.com/office/drawing/2014/main" id="{ED1C1B68-9C92-EA29-CBAB-FEDAA2E4DAF0}"/>
              </a:ext>
            </a:extLst>
          </p:cNvPr>
          <p:cNvGraphicFramePr>
            <a:graphicFrameLocks noGrp="1"/>
          </p:cNvGraphicFramePr>
          <p:nvPr/>
        </p:nvGraphicFramePr>
        <p:xfrm>
          <a:off x="1384663" y="1880032"/>
          <a:ext cx="8790629" cy="1559048"/>
        </p:xfrm>
        <a:graphic>
          <a:graphicData uri="http://schemas.openxmlformats.org/drawingml/2006/table">
            <a:tbl>
              <a:tblPr firstRow="1" bandRow="1">
                <a:tableStyleId>{93296810-A885-4BE3-A3E7-6D5BEEA58F35}</a:tableStyleId>
              </a:tblPr>
              <a:tblGrid>
                <a:gridCol w="863917">
                  <a:extLst>
                    <a:ext uri="{9D8B030D-6E8A-4147-A177-3AD203B41FA5}">
                      <a16:colId xmlns:a16="http://schemas.microsoft.com/office/drawing/2014/main" val="3150655246"/>
                    </a:ext>
                  </a:extLst>
                </a:gridCol>
                <a:gridCol w="2061488">
                  <a:extLst>
                    <a:ext uri="{9D8B030D-6E8A-4147-A177-3AD203B41FA5}">
                      <a16:colId xmlns:a16="http://schemas.microsoft.com/office/drawing/2014/main" val="643237889"/>
                    </a:ext>
                  </a:extLst>
                </a:gridCol>
                <a:gridCol w="5865224">
                  <a:extLst>
                    <a:ext uri="{9D8B030D-6E8A-4147-A177-3AD203B41FA5}">
                      <a16:colId xmlns:a16="http://schemas.microsoft.com/office/drawing/2014/main" val="428191707"/>
                    </a:ext>
                  </a:extLst>
                </a:gridCol>
              </a:tblGrid>
              <a:tr h="370840">
                <a:tc>
                  <a:txBody>
                    <a:bodyPr/>
                    <a:lstStyle/>
                    <a:p>
                      <a:pPr algn="ctr"/>
                      <a:r>
                        <a:rPr lang="en-IN" sz="1600" dirty="0">
                          <a:solidFill>
                            <a:schemeClr val="tx1"/>
                          </a:solidFill>
                          <a:latin typeface="Century Gothic" panose="020B0502020202020204" pitchFamily="34" charset="0"/>
                        </a:rPr>
                        <a:t>Sr. No.</a:t>
                      </a:r>
                    </a:p>
                  </a:txBody>
                  <a:tcPr/>
                </a:tc>
                <a:tc>
                  <a:txBody>
                    <a:bodyPr/>
                    <a:lstStyle/>
                    <a:p>
                      <a:pPr algn="ctr"/>
                      <a:r>
                        <a:rPr lang="en-IN" sz="1600" dirty="0">
                          <a:solidFill>
                            <a:schemeClr val="tx1"/>
                          </a:solidFill>
                          <a:latin typeface="Century Gothic" panose="020B0502020202020204" pitchFamily="34" charset="0"/>
                        </a:rPr>
                        <a:t>Context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Century Gothic" panose="020B0502020202020204" pitchFamily="34" charset="0"/>
                        </a:rPr>
                        <a:t>Guideline</a:t>
                      </a:r>
                    </a:p>
                  </a:txBody>
                  <a:tcPr/>
                </a:tc>
                <a:extLst>
                  <a:ext uri="{0D108BD9-81ED-4DB2-BD59-A6C34878D82A}">
                    <a16:rowId xmlns:a16="http://schemas.microsoft.com/office/drawing/2014/main" val="737438434"/>
                  </a:ext>
                </a:extLst>
              </a:tr>
              <a:tr h="456688">
                <a:tc>
                  <a:txBody>
                    <a:bodyPr/>
                    <a:lstStyle/>
                    <a:p>
                      <a:pPr algn="ctr"/>
                      <a:r>
                        <a:rPr lang="en-US" sz="1400" b="1" kern="1200" dirty="0">
                          <a:solidFill>
                            <a:schemeClr val="tx1"/>
                          </a:solidFill>
                          <a:latin typeface="Century Gothic" panose="020B0502020202020204" pitchFamily="34" charset="0"/>
                          <a:ea typeface="+mn-ea"/>
                          <a:cs typeface="+mn-cs"/>
                        </a:rPr>
                        <a:t>3.1 </a:t>
                      </a:r>
                      <a:endParaRPr lang="en-IN" sz="1400" b="1" dirty="0">
                        <a:solidFill>
                          <a:schemeClr val="tx1"/>
                        </a:solidFill>
                        <a:latin typeface="Century Gothic" panose="020B0502020202020204" pitchFamily="34" charset="0"/>
                      </a:endParaRPr>
                    </a:p>
                  </a:txBody>
                  <a:tcPr/>
                </a:tc>
                <a:tc>
                  <a:txBody>
                    <a:bodyPr/>
                    <a:lstStyle/>
                    <a:p>
                      <a:pPr algn="l"/>
                      <a:r>
                        <a:rPr lang="en-IN" sz="1800" b="0" i="0" u="none" strike="noStrike" kern="1200" baseline="0" dirty="0">
                          <a:solidFill>
                            <a:schemeClr val="dk1"/>
                          </a:solidFill>
                          <a:latin typeface="+mn-lt"/>
                          <a:ea typeface="+mn-ea"/>
                          <a:cs typeface="+mn-cs"/>
                        </a:rPr>
                        <a:t>Readable</a:t>
                      </a:r>
                      <a:endParaRPr lang="en-IN" sz="1400" b="1" dirty="0">
                        <a:solidFill>
                          <a:schemeClr val="tx1"/>
                        </a:solidFill>
                        <a:latin typeface="Century Gothic" panose="020B0502020202020204" pitchFamily="34" charset="0"/>
                      </a:endParaRPr>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Text should be readable and understandable</a:t>
                      </a:r>
                    </a:p>
                  </a:txBody>
                  <a:tcPr/>
                </a:tc>
                <a:extLst>
                  <a:ext uri="{0D108BD9-81ED-4DB2-BD59-A6C34878D82A}">
                    <a16:rowId xmlns:a16="http://schemas.microsoft.com/office/drawing/2014/main" val="468554231"/>
                  </a:ext>
                </a:extLst>
              </a:tr>
              <a:tr h="277143">
                <a:tc>
                  <a:txBody>
                    <a:bodyPr/>
                    <a:lstStyle/>
                    <a:p>
                      <a:pPr algn="ctr"/>
                      <a:r>
                        <a:rPr lang="en-US" sz="1400" b="1" kern="1200" dirty="0">
                          <a:solidFill>
                            <a:schemeClr val="tx1"/>
                          </a:solidFill>
                          <a:latin typeface="Century Gothic" panose="020B0502020202020204" pitchFamily="34" charset="0"/>
                          <a:ea typeface="+mn-ea"/>
                          <a:cs typeface="+mn-cs"/>
                        </a:rPr>
                        <a:t>3.2 </a:t>
                      </a:r>
                      <a:endParaRPr lang="en-IN" sz="1400" b="1" dirty="0">
                        <a:solidFill>
                          <a:schemeClr val="tx1"/>
                        </a:solidFill>
                        <a:latin typeface="Century Gothic" panose="020B0502020202020204" pitchFamily="34" charset="0"/>
                      </a:endParaRPr>
                    </a:p>
                  </a:txBody>
                  <a:tcPr/>
                </a:tc>
                <a:tc>
                  <a:txBody>
                    <a:bodyPr/>
                    <a:lstStyle/>
                    <a:p>
                      <a:pPr algn="l"/>
                      <a:r>
                        <a:rPr lang="en-IN" sz="1800" b="0" i="0" u="none" strike="noStrike" kern="1200" baseline="0" dirty="0">
                          <a:solidFill>
                            <a:schemeClr val="dk1"/>
                          </a:solidFill>
                          <a:latin typeface="+mn-lt"/>
                          <a:ea typeface="+mn-ea"/>
                          <a:cs typeface="+mn-cs"/>
                        </a:rPr>
                        <a:t>Predictable</a:t>
                      </a:r>
                      <a:endParaRPr lang="en-IN" sz="1400" b="1" dirty="0">
                        <a:solidFill>
                          <a:schemeClr val="tx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Make Web pages appear and operate in predictable ways</a:t>
                      </a:r>
                    </a:p>
                  </a:txBody>
                  <a:tcPr/>
                </a:tc>
                <a:extLst>
                  <a:ext uri="{0D108BD9-81ED-4DB2-BD59-A6C34878D82A}">
                    <a16:rowId xmlns:a16="http://schemas.microsoft.com/office/drawing/2014/main" val="1654963991"/>
                  </a:ext>
                </a:extLst>
              </a:tr>
              <a:tr h="277143">
                <a:tc>
                  <a:txBody>
                    <a:bodyPr/>
                    <a:lstStyle/>
                    <a:p>
                      <a:pPr algn="ctr"/>
                      <a:r>
                        <a:rPr lang="en-IN" sz="1400" b="1" dirty="0">
                          <a:solidFill>
                            <a:schemeClr val="tx1"/>
                          </a:solidFill>
                          <a:latin typeface="Century Gothic" panose="020B0502020202020204" pitchFamily="34" charset="0"/>
                        </a:rPr>
                        <a:t>3.3</a:t>
                      </a:r>
                    </a:p>
                  </a:txBody>
                  <a:tcPr/>
                </a:tc>
                <a:tc>
                  <a:txBody>
                    <a:bodyPr/>
                    <a:lstStyle/>
                    <a:p>
                      <a:pPr algn="l"/>
                      <a:r>
                        <a:rPr lang="en-IN" sz="1800" b="0" i="0" u="none" strike="noStrike" kern="1200" baseline="0" dirty="0">
                          <a:solidFill>
                            <a:schemeClr val="dk1"/>
                          </a:solidFill>
                          <a:latin typeface="+mn-lt"/>
                          <a:ea typeface="+mn-ea"/>
                          <a:cs typeface="+mn-cs"/>
                        </a:rPr>
                        <a:t>Input Assistance</a:t>
                      </a:r>
                      <a:endParaRPr lang="en-IN" sz="1400" b="1" dirty="0">
                        <a:solidFill>
                          <a:schemeClr val="tx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Help users to avoid and correct mistakes</a:t>
                      </a:r>
                    </a:p>
                  </a:txBody>
                  <a:tcPr/>
                </a:tc>
                <a:extLst>
                  <a:ext uri="{0D108BD9-81ED-4DB2-BD59-A6C34878D82A}">
                    <a16:rowId xmlns:a16="http://schemas.microsoft.com/office/drawing/2014/main" val="2745693948"/>
                  </a:ext>
                </a:extLst>
              </a:tr>
            </a:tbl>
          </a:graphicData>
        </a:graphic>
      </p:graphicFrame>
    </p:spTree>
    <p:extLst>
      <p:ext uri="{BB962C8B-B14F-4D97-AF65-F5344CB8AC3E}">
        <p14:creationId xmlns:p14="http://schemas.microsoft.com/office/powerpoint/2010/main" val="39563947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IN"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3.1 Readable - </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Text should be readable and understandable</a:t>
            </a:r>
          </a:p>
        </p:txBody>
      </p:sp>
      <p:pic>
        <p:nvPicPr>
          <p:cNvPr id="5" name="Picture 4">
            <a:extLst>
              <a:ext uri="{FF2B5EF4-FFF2-40B4-BE49-F238E27FC236}">
                <a16:creationId xmlns:a16="http://schemas.microsoft.com/office/drawing/2014/main" id="{4AA66E20-B851-843C-2D73-EDE14FA01617}"/>
              </a:ext>
            </a:extLst>
          </p:cNvPr>
          <p:cNvPicPr>
            <a:picLocks noChangeAspect="1"/>
          </p:cNvPicPr>
          <p:nvPr/>
        </p:nvPicPr>
        <p:blipFill>
          <a:blip r:embed="rId3"/>
          <a:stretch>
            <a:fillRect/>
          </a:stretch>
        </p:blipFill>
        <p:spPr>
          <a:xfrm>
            <a:off x="625408" y="3976718"/>
            <a:ext cx="3917563" cy="1055366"/>
          </a:xfrm>
          <a:prstGeom prst="rect">
            <a:avLst/>
          </a:prstGeom>
        </p:spPr>
      </p:pic>
      <p:pic>
        <p:nvPicPr>
          <p:cNvPr id="7" name="Picture 6">
            <a:extLst>
              <a:ext uri="{FF2B5EF4-FFF2-40B4-BE49-F238E27FC236}">
                <a16:creationId xmlns:a16="http://schemas.microsoft.com/office/drawing/2014/main" id="{C49D51F4-E4AD-56FC-26CF-1E0E244AEE7A}"/>
              </a:ext>
            </a:extLst>
          </p:cNvPr>
          <p:cNvPicPr>
            <a:picLocks noChangeAspect="1"/>
          </p:cNvPicPr>
          <p:nvPr/>
        </p:nvPicPr>
        <p:blipFill>
          <a:blip r:embed="rId4"/>
          <a:stretch>
            <a:fillRect/>
          </a:stretch>
        </p:blipFill>
        <p:spPr>
          <a:xfrm>
            <a:off x="4760686" y="3429000"/>
            <a:ext cx="7242629" cy="1731306"/>
          </a:xfrm>
          <a:prstGeom prst="rect">
            <a:avLst/>
          </a:prstGeom>
        </p:spPr>
      </p:pic>
      <p:sp>
        <p:nvSpPr>
          <p:cNvPr id="8" name="TextBox 7">
            <a:extLst>
              <a:ext uri="{FF2B5EF4-FFF2-40B4-BE49-F238E27FC236}">
                <a16:creationId xmlns:a16="http://schemas.microsoft.com/office/drawing/2014/main" id="{A9F5A84D-B91A-786B-A4E4-E27CBB1F036C}"/>
              </a:ext>
            </a:extLst>
          </p:cNvPr>
          <p:cNvSpPr txBox="1"/>
          <p:nvPr/>
        </p:nvSpPr>
        <p:spPr>
          <a:xfrm>
            <a:off x="173102" y="2719803"/>
            <a:ext cx="329581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Coding language to be programmatically determinable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23870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IN"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3.1 Readable - </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Text should be readable and understandable</a:t>
            </a:r>
          </a:p>
        </p:txBody>
      </p:sp>
      <p:sp>
        <p:nvSpPr>
          <p:cNvPr id="5" name="TextBox 4">
            <a:extLst>
              <a:ext uri="{FF2B5EF4-FFF2-40B4-BE49-F238E27FC236}">
                <a16:creationId xmlns:a16="http://schemas.microsoft.com/office/drawing/2014/main" id="{B159FA9C-D57C-6EB7-9A0B-296BC0A895E9}"/>
              </a:ext>
            </a:extLst>
          </p:cNvPr>
          <p:cNvSpPr txBox="1"/>
          <p:nvPr/>
        </p:nvSpPr>
        <p:spPr>
          <a:xfrm>
            <a:off x="173102" y="2719803"/>
            <a:ext cx="236689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Code with a language tag attribute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602128A-95DA-DBB8-1A83-DCEA9EC7AA19}"/>
              </a:ext>
            </a:extLst>
          </p:cNvPr>
          <p:cNvPicPr>
            <a:picLocks noChangeAspect="1"/>
          </p:cNvPicPr>
          <p:nvPr/>
        </p:nvPicPr>
        <p:blipFill rotWithShape="1">
          <a:blip r:embed="rId3"/>
          <a:srcRect b="3807"/>
          <a:stretch/>
        </p:blipFill>
        <p:spPr>
          <a:xfrm>
            <a:off x="2859312" y="2869114"/>
            <a:ext cx="3556001" cy="3313715"/>
          </a:xfrm>
          <a:prstGeom prst="rect">
            <a:avLst/>
          </a:prstGeom>
        </p:spPr>
      </p:pic>
      <p:pic>
        <p:nvPicPr>
          <p:cNvPr id="10" name="Picture 9">
            <a:extLst>
              <a:ext uri="{FF2B5EF4-FFF2-40B4-BE49-F238E27FC236}">
                <a16:creationId xmlns:a16="http://schemas.microsoft.com/office/drawing/2014/main" id="{4985A535-9C37-FFB3-8ACF-80F786D82355}"/>
              </a:ext>
            </a:extLst>
          </p:cNvPr>
          <p:cNvPicPr>
            <a:picLocks noChangeAspect="1"/>
          </p:cNvPicPr>
          <p:nvPr/>
        </p:nvPicPr>
        <p:blipFill>
          <a:blip r:embed="rId4"/>
          <a:stretch>
            <a:fillRect/>
          </a:stretch>
        </p:blipFill>
        <p:spPr>
          <a:xfrm>
            <a:off x="6734627" y="1712852"/>
            <a:ext cx="4630057" cy="4469977"/>
          </a:xfrm>
          <a:prstGeom prst="rect">
            <a:avLst/>
          </a:prstGeom>
        </p:spPr>
      </p:pic>
    </p:spTree>
    <p:extLst>
      <p:ext uri="{BB962C8B-B14F-4D97-AF65-F5344CB8AC3E}">
        <p14:creationId xmlns:p14="http://schemas.microsoft.com/office/powerpoint/2010/main" val="36391576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IN"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3.1 Readable - </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Text should be readable and understandable</a:t>
            </a:r>
          </a:p>
        </p:txBody>
      </p:sp>
      <p:sp>
        <p:nvSpPr>
          <p:cNvPr id="5" name="TextBox 4">
            <a:extLst>
              <a:ext uri="{FF2B5EF4-FFF2-40B4-BE49-F238E27FC236}">
                <a16:creationId xmlns:a16="http://schemas.microsoft.com/office/drawing/2014/main" id="{D93CBE78-B84B-35B1-6BE5-A7CB24952CB4}"/>
              </a:ext>
            </a:extLst>
          </p:cNvPr>
          <p:cNvSpPr txBox="1"/>
          <p:nvPr/>
        </p:nvSpPr>
        <p:spPr>
          <a:xfrm>
            <a:off x="173102" y="2719803"/>
            <a:ext cx="239592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Identifying specific abbreviations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65450EF-6AAF-B260-B524-219C1A34E9A3}"/>
              </a:ext>
            </a:extLst>
          </p:cNvPr>
          <p:cNvPicPr>
            <a:picLocks noChangeAspect="1"/>
          </p:cNvPicPr>
          <p:nvPr/>
        </p:nvPicPr>
        <p:blipFill>
          <a:blip r:embed="rId3"/>
          <a:stretch>
            <a:fillRect/>
          </a:stretch>
        </p:blipFill>
        <p:spPr>
          <a:xfrm>
            <a:off x="439902" y="3454401"/>
            <a:ext cx="4246953" cy="2263766"/>
          </a:xfrm>
          <a:prstGeom prst="rect">
            <a:avLst/>
          </a:prstGeom>
        </p:spPr>
      </p:pic>
      <p:pic>
        <p:nvPicPr>
          <p:cNvPr id="8" name="Picture 7">
            <a:extLst>
              <a:ext uri="{FF2B5EF4-FFF2-40B4-BE49-F238E27FC236}">
                <a16:creationId xmlns:a16="http://schemas.microsoft.com/office/drawing/2014/main" id="{70E35E08-0BB5-991D-E872-91CC28E1F36C}"/>
              </a:ext>
            </a:extLst>
          </p:cNvPr>
          <p:cNvPicPr>
            <a:picLocks noChangeAspect="1"/>
          </p:cNvPicPr>
          <p:nvPr/>
        </p:nvPicPr>
        <p:blipFill>
          <a:blip r:embed="rId4"/>
          <a:stretch>
            <a:fillRect/>
          </a:stretch>
        </p:blipFill>
        <p:spPr>
          <a:xfrm>
            <a:off x="4843938" y="2303946"/>
            <a:ext cx="7174960" cy="3414221"/>
          </a:xfrm>
          <a:prstGeom prst="rect">
            <a:avLst/>
          </a:prstGeom>
        </p:spPr>
      </p:pic>
    </p:spTree>
    <p:extLst>
      <p:ext uri="{BB962C8B-B14F-4D97-AF65-F5344CB8AC3E}">
        <p14:creationId xmlns:p14="http://schemas.microsoft.com/office/powerpoint/2010/main" val="2719586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IN"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3.2 Predictable - </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Make Web pages appear and operate in predictable ways</a:t>
            </a:r>
          </a:p>
        </p:txBody>
      </p:sp>
      <p:sp>
        <p:nvSpPr>
          <p:cNvPr id="5" name="TextBox 4">
            <a:extLst>
              <a:ext uri="{FF2B5EF4-FFF2-40B4-BE49-F238E27FC236}">
                <a16:creationId xmlns:a16="http://schemas.microsoft.com/office/drawing/2014/main" id="{31A01CC2-D123-B875-AF88-9D366B82691D}"/>
              </a:ext>
            </a:extLst>
          </p:cNvPr>
          <p:cNvSpPr txBox="1"/>
          <p:nvPr/>
        </p:nvSpPr>
        <p:spPr>
          <a:xfrm>
            <a:off x="173102" y="2719803"/>
            <a:ext cx="3469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User interface component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40286C00-1602-F1F4-1E03-66F04513394D}"/>
              </a:ext>
            </a:extLst>
          </p:cNvPr>
          <p:cNvPicPr>
            <a:picLocks noChangeAspect="1"/>
          </p:cNvPicPr>
          <p:nvPr/>
        </p:nvPicPr>
        <p:blipFill>
          <a:blip r:embed="rId3"/>
          <a:stretch>
            <a:fillRect/>
          </a:stretch>
        </p:blipFill>
        <p:spPr>
          <a:xfrm>
            <a:off x="5617481" y="2380343"/>
            <a:ext cx="6528679" cy="2714674"/>
          </a:xfrm>
          <a:prstGeom prst="rect">
            <a:avLst/>
          </a:prstGeom>
        </p:spPr>
      </p:pic>
      <p:pic>
        <p:nvPicPr>
          <p:cNvPr id="12" name="Picture 11">
            <a:extLst>
              <a:ext uri="{FF2B5EF4-FFF2-40B4-BE49-F238E27FC236}">
                <a16:creationId xmlns:a16="http://schemas.microsoft.com/office/drawing/2014/main" id="{A9BE0AA6-5976-8855-E5B8-C10381AB8BD1}"/>
              </a:ext>
            </a:extLst>
          </p:cNvPr>
          <p:cNvPicPr>
            <a:picLocks noChangeAspect="1"/>
          </p:cNvPicPr>
          <p:nvPr/>
        </p:nvPicPr>
        <p:blipFill rotWithShape="1">
          <a:blip r:embed="rId4"/>
          <a:srcRect l="6463"/>
          <a:stretch/>
        </p:blipFill>
        <p:spPr>
          <a:xfrm>
            <a:off x="434360" y="3429000"/>
            <a:ext cx="5008498" cy="1678966"/>
          </a:xfrm>
          <a:prstGeom prst="rect">
            <a:avLst/>
          </a:prstGeom>
        </p:spPr>
      </p:pic>
    </p:spTree>
    <p:extLst>
      <p:ext uri="{BB962C8B-B14F-4D97-AF65-F5344CB8AC3E}">
        <p14:creationId xmlns:p14="http://schemas.microsoft.com/office/powerpoint/2010/main" val="30924883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IN"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3.2 Predictable - </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Make Web pages appear and operate in predictable ways</a:t>
            </a:r>
          </a:p>
        </p:txBody>
      </p:sp>
      <p:sp>
        <p:nvSpPr>
          <p:cNvPr id="5" name="TextBox 4">
            <a:extLst>
              <a:ext uri="{FF2B5EF4-FFF2-40B4-BE49-F238E27FC236}">
                <a16:creationId xmlns:a16="http://schemas.microsoft.com/office/drawing/2014/main" id="{31A01CC2-D123-B875-AF88-9D366B82691D}"/>
              </a:ext>
            </a:extLst>
          </p:cNvPr>
          <p:cNvSpPr txBox="1"/>
          <p:nvPr/>
        </p:nvSpPr>
        <p:spPr>
          <a:xfrm>
            <a:off x="173102" y="2719803"/>
            <a:ext cx="346998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Components functionality within a set of web pages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594303-7884-FD80-3684-6C4B74FF319F}"/>
              </a:ext>
            </a:extLst>
          </p:cNvPr>
          <p:cNvPicPr>
            <a:picLocks noChangeAspect="1"/>
          </p:cNvPicPr>
          <p:nvPr/>
        </p:nvPicPr>
        <p:blipFill>
          <a:blip r:embed="rId3"/>
          <a:stretch>
            <a:fillRect/>
          </a:stretch>
        </p:blipFill>
        <p:spPr>
          <a:xfrm>
            <a:off x="291580" y="3589834"/>
            <a:ext cx="4802934" cy="1515062"/>
          </a:xfrm>
          <a:prstGeom prst="rect">
            <a:avLst/>
          </a:prstGeom>
        </p:spPr>
      </p:pic>
      <p:pic>
        <p:nvPicPr>
          <p:cNvPr id="9" name="Picture 8">
            <a:extLst>
              <a:ext uri="{FF2B5EF4-FFF2-40B4-BE49-F238E27FC236}">
                <a16:creationId xmlns:a16="http://schemas.microsoft.com/office/drawing/2014/main" id="{37A4A010-F18F-7CC4-8E83-C1EF58E058BD}"/>
              </a:ext>
            </a:extLst>
          </p:cNvPr>
          <p:cNvPicPr>
            <a:picLocks noChangeAspect="1"/>
          </p:cNvPicPr>
          <p:nvPr/>
        </p:nvPicPr>
        <p:blipFill>
          <a:blip r:embed="rId4"/>
          <a:stretch>
            <a:fillRect/>
          </a:stretch>
        </p:blipFill>
        <p:spPr>
          <a:xfrm>
            <a:off x="5167084" y="3042968"/>
            <a:ext cx="6934200" cy="2181225"/>
          </a:xfrm>
          <a:prstGeom prst="rect">
            <a:avLst/>
          </a:prstGeom>
        </p:spPr>
      </p:pic>
    </p:spTree>
    <p:extLst>
      <p:ext uri="{BB962C8B-B14F-4D97-AF65-F5344CB8AC3E}">
        <p14:creationId xmlns:p14="http://schemas.microsoft.com/office/powerpoint/2010/main" val="25328215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342900" algn="just" defTabSz="914400" rtl="0" eaLnBrk="1" fontAlgn="auto" latinLnBrk="0" hangingPunct="1">
              <a:lnSpc>
                <a:spcPct val="125000"/>
              </a:lnSpc>
              <a:spcBef>
                <a:spcPts val="0"/>
              </a:spcBef>
              <a:spcAft>
                <a:spcPts val="0"/>
              </a:spcAft>
              <a:buClrTx/>
              <a:buSzTx/>
              <a:buFont typeface="+mj-lt"/>
              <a:buAutoNum type="arabicPeriod"/>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Perceivable - web content is made available to the senses</a:t>
            </a:r>
          </a:p>
        </p:txBody>
      </p:sp>
      <p:graphicFrame>
        <p:nvGraphicFramePr>
          <p:cNvPr id="2" name="Table 4">
            <a:extLst>
              <a:ext uri="{FF2B5EF4-FFF2-40B4-BE49-F238E27FC236}">
                <a16:creationId xmlns:a16="http://schemas.microsoft.com/office/drawing/2014/main" id="{DF51684C-F673-95B7-6E3A-60074B71E6EF}"/>
              </a:ext>
            </a:extLst>
          </p:cNvPr>
          <p:cNvGraphicFramePr>
            <a:graphicFrameLocks noGrp="1"/>
          </p:cNvGraphicFramePr>
          <p:nvPr/>
        </p:nvGraphicFramePr>
        <p:xfrm>
          <a:off x="1384663" y="1880032"/>
          <a:ext cx="8934995" cy="2473448"/>
        </p:xfrm>
        <a:graphic>
          <a:graphicData uri="http://schemas.openxmlformats.org/drawingml/2006/table">
            <a:tbl>
              <a:tblPr firstRow="1" bandRow="1">
                <a:tableStyleId>{93296810-A885-4BE3-A3E7-6D5BEEA58F35}</a:tableStyleId>
              </a:tblPr>
              <a:tblGrid>
                <a:gridCol w="1008283">
                  <a:extLst>
                    <a:ext uri="{9D8B030D-6E8A-4147-A177-3AD203B41FA5}">
                      <a16:colId xmlns:a16="http://schemas.microsoft.com/office/drawing/2014/main" val="3150655246"/>
                    </a:ext>
                  </a:extLst>
                </a:gridCol>
                <a:gridCol w="2061488">
                  <a:extLst>
                    <a:ext uri="{9D8B030D-6E8A-4147-A177-3AD203B41FA5}">
                      <a16:colId xmlns:a16="http://schemas.microsoft.com/office/drawing/2014/main" val="643237889"/>
                    </a:ext>
                  </a:extLst>
                </a:gridCol>
                <a:gridCol w="5865224">
                  <a:extLst>
                    <a:ext uri="{9D8B030D-6E8A-4147-A177-3AD203B41FA5}">
                      <a16:colId xmlns:a16="http://schemas.microsoft.com/office/drawing/2014/main" val="428191707"/>
                    </a:ext>
                  </a:extLst>
                </a:gridCol>
              </a:tblGrid>
              <a:tr h="370840">
                <a:tc>
                  <a:txBody>
                    <a:bodyPr/>
                    <a:lstStyle/>
                    <a:p>
                      <a:pPr algn="ctr"/>
                      <a:r>
                        <a:rPr lang="en-IN" sz="1600" dirty="0">
                          <a:solidFill>
                            <a:schemeClr val="tx1"/>
                          </a:solidFill>
                          <a:latin typeface="Century Gothic" panose="020B0502020202020204" pitchFamily="34" charset="0"/>
                        </a:rPr>
                        <a:t>Sr. No.</a:t>
                      </a:r>
                    </a:p>
                  </a:txBody>
                  <a:tcPr/>
                </a:tc>
                <a:tc>
                  <a:txBody>
                    <a:bodyPr/>
                    <a:lstStyle/>
                    <a:p>
                      <a:pPr algn="ctr"/>
                      <a:r>
                        <a:rPr lang="en-IN" sz="1600" dirty="0">
                          <a:solidFill>
                            <a:schemeClr val="tx1"/>
                          </a:solidFill>
                          <a:latin typeface="Century Gothic" panose="020B0502020202020204" pitchFamily="34" charset="0"/>
                        </a:rPr>
                        <a:t>Context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Century Gothic" panose="020B0502020202020204" pitchFamily="34" charset="0"/>
                        </a:rPr>
                        <a:t>Guideline</a:t>
                      </a:r>
                    </a:p>
                  </a:txBody>
                  <a:tcPr/>
                </a:tc>
                <a:extLst>
                  <a:ext uri="{0D108BD9-81ED-4DB2-BD59-A6C34878D82A}">
                    <a16:rowId xmlns:a16="http://schemas.microsoft.com/office/drawing/2014/main" val="737438434"/>
                  </a:ext>
                </a:extLst>
              </a:tr>
              <a:tr h="456688">
                <a:tc>
                  <a:txBody>
                    <a:bodyPr/>
                    <a:lstStyle/>
                    <a:p>
                      <a:pPr algn="ctr"/>
                      <a:r>
                        <a:rPr lang="en-US" sz="1400" b="1" kern="1200" dirty="0">
                          <a:solidFill>
                            <a:schemeClr val="tx1"/>
                          </a:solidFill>
                          <a:latin typeface="Century Gothic" panose="020B0502020202020204" pitchFamily="34" charset="0"/>
                          <a:ea typeface="+mn-ea"/>
                          <a:cs typeface="+mn-cs"/>
                        </a:rPr>
                        <a:t>1.1 </a:t>
                      </a:r>
                      <a:endParaRPr lang="en-IN" sz="1400" b="1" dirty="0">
                        <a:solidFill>
                          <a:schemeClr val="tx1"/>
                        </a:solidFill>
                        <a:latin typeface="Century Gothic" panose="020B0502020202020204" pitchFamily="34" charset="0"/>
                      </a:endParaRPr>
                    </a:p>
                  </a:txBody>
                  <a:tcPr/>
                </a:tc>
                <a:tc>
                  <a:txBody>
                    <a:bodyPr/>
                    <a:lstStyle/>
                    <a:p>
                      <a:pPr algn="l"/>
                      <a:r>
                        <a:rPr lang="en-IN" sz="1800" b="0" i="0" u="none" strike="noStrike" kern="1200" baseline="0" dirty="0">
                          <a:solidFill>
                            <a:schemeClr val="dk1"/>
                          </a:solidFill>
                          <a:latin typeface="+mn-lt"/>
                          <a:ea typeface="+mn-ea"/>
                          <a:cs typeface="+mn-cs"/>
                        </a:rPr>
                        <a:t>Text Alternatives</a:t>
                      </a:r>
                      <a:endParaRPr lang="en-IN" sz="1400" b="1" dirty="0">
                        <a:solidFill>
                          <a:schemeClr val="tx1"/>
                        </a:solidFill>
                        <a:latin typeface="Century Gothic" panose="020B0502020202020204" pitchFamily="34" charset="0"/>
                      </a:endParaRPr>
                    </a:p>
                  </a:txBody>
                  <a:tcPr/>
                </a:tc>
                <a:tc>
                  <a:txBody>
                    <a:bodyPr/>
                    <a:lstStyle/>
                    <a:p>
                      <a:pPr fontAlgn="base"/>
                      <a:r>
                        <a:rPr lang="en-IN" sz="1800" kern="1200" dirty="0">
                          <a:solidFill>
                            <a:schemeClr val="dk1"/>
                          </a:solidFill>
                          <a:effectLst/>
                          <a:latin typeface="+mn-lt"/>
                          <a:ea typeface="+mn-ea"/>
                          <a:cs typeface="+mn-cs"/>
                        </a:rPr>
                        <a:t>Provide text alternatives for non-text content (e.g. images)</a:t>
                      </a:r>
                    </a:p>
                  </a:txBody>
                  <a:tcPr/>
                </a:tc>
                <a:extLst>
                  <a:ext uri="{0D108BD9-81ED-4DB2-BD59-A6C34878D82A}">
                    <a16:rowId xmlns:a16="http://schemas.microsoft.com/office/drawing/2014/main" val="468554231"/>
                  </a:ext>
                </a:extLst>
              </a:tr>
              <a:tr h="277143">
                <a:tc>
                  <a:txBody>
                    <a:bodyPr/>
                    <a:lstStyle/>
                    <a:p>
                      <a:pPr algn="ctr"/>
                      <a:r>
                        <a:rPr lang="en-US" sz="1400" b="1" kern="1200" dirty="0">
                          <a:solidFill>
                            <a:schemeClr val="tx1"/>
                          </a:solidFill>
                          <a:latin typeface="Century Gothic" panose="020B0502020202020204" pitchFamily="34" charset="0"/>
                          <a:ea typeface="+mn-ea"/>
                          <a:cs typeface="+mn-cs"/>
                        </a:rPr>
                        <a:t>1.2 </a:t>
                      </a:r>
                      <a:endParaRPr lang="en-IN" sz="1400" b="1" dirty="0">
                        <a:solidFill>
                          <a:schemeClr val="tx1"/>
                        </a:solidFill>
                        <a:latin typeface="Century Gothic" panose="020B0502020202020204" pitchFamily="34" charset="0"/>
                      </a:endParaRPr>
                    </a:p>
                  </a:txBody>
                  <a:tcPr/>
                </a:tc>
                <a:tc>
                  <a:txBody>
                    <a:bodyPr/>
                    <a:lstStyle/>
                    <a:p>
                      <a:pPr algn="l"/>
                      <a:r>
                        <a:rPr lang="en-IN" sz="1800" b="0" i="0" u="none" strike="noStrike" kern="1200" baseline="0" dirty="0">
                          <a:solidFill>
                            <a:schemeClr val="dk1"/>
                          </a:solidFill>
                          <a:latin typeface="+mn-lt"/>
                          <a:ea typeface="+mn-ea"/>
                          <a:cs typeface="+mn-cs"/>
                        </a:rPr>
                        <a:t>Time‐based Media</a:t>
                      </a:r>
                      <a:endParaRPr lang="en-IN" sz="1400" b="1" dirty="0">
                        <a:solidFill>
                          <a:schemeClr val="tx1"/>
                        </a:solidFill>
                        <a:latin typeface="Century Gothic" panose="020B0502020202020204" pitchFamily="34" charset="0"/>
                      </a:endParaRPr>
                    </a:p>
                  </a:txBody>
                  <a:tcPr/>
                </a:tc>
                <a:tc>
                  <a:txBody>
                    <a:bodyPr/>
                    <a:lstStyle/>
                    <a:p>
                      <a:pPr marL="0" algn="l" defTabSz="914400" rtl="0" eaLnBrk="1" latinLnBrk="0" hangingPunct="1"/>
                      <a:r>
                        <a:rPr lang="en-US" sz="1800" kern="1200" dirty="0">
                          <a:solidFill>
                            <a:schemeClr val="dk1"/>
                          </a:solidFill>
                          <a:effectLst/>
                          <a:latin typeface="+mn-lt"/>
                          <a:ea typeface="+mn-ea"/>
                          <a:cs typeface="+mn-cs"/>
                        </a:rPr>
                        <a:t>Provide alternatives for time-based media (audio and video)</a:t>
                      </a:r>
                      <a:endParaRPr lang="en-IN" sz="1800" kern="1200" dirty="0">
                        <a:solidFill>
                          <a:schemeClr val="dk1"/>
                        </a:solidFill>
                        <a:effectLst/>
                        <a:latin typeface="+mn-lt"/>
                        <a:ea typeface="+mn-ea"/>
                        <a:cs typeface="+mn-cs"/>
                      </a:endParaRPr>
                    </a:p>
                  </a:txBody>
                  <a:tcPr/>
                </a:tc>
                <a:extLst>
                  <a:ext uri="{0D108BD9-81ED-4DB2-BD59-A6C34878D82A}">
                    <a16:rowId xmlns:a16="http://schemas.microsoft.com/office/drawing/2014/main" val="1654963991"/>
                  </a:ext>
                </a:extLst>
              </a:tr>
              <a:tr h="277143">
                <a:tc>
                  <a:txBody>
                    <a:bodyPr/>
                    <a:lstStyle/>
                    <a:p>
                      <a:pPr algn="ctr"/>
                      <a:r>
                        <a:rPr lang="en-IN" sz="1400" b="1" dirty="0">
                          <a:solidFill>
                            <a:schemeClr val="tx1"/>
                          </a:solidFill>
                          <a:latin typeface="Century Gothic" panose="020B0502020202020204" pitchFamily="34" charset="0"/>
                        </a:rPr>
                        <a:t>1.3</a:t>
                      </a:r>
                    </a:p>
                  </a:txBody>
                  <a:tcPr/>
                </a:tc>
                <a:tc>
                  <a:txBody>
                    <a:bodyPr/>
                    <a:lstStyle/>
                    <a:p>
                      <a:pPr algn="l"/>
                      <a:r>
                        <a:rPr lang="en-IN" sz="1800" b="0" i="0" u="none" strike="noStrike" kern="1200" baseline="0" dirty="0">
                          <a:solidFill>
                            <a:schemeClr val="dk1"/>
                          </a:solidFill>
                          <a:latin typeface="+mn-lt"/>
                          <a:ea typeface="+mn-ea"/>
                          <a:cs typeface="+mn-cs"/>
                        </a:rPr>
                        <a:t>Adaptable</a:t>
                      </a:r>
                      <a:endParaRPr lang="en-IN" sz="1400" b="1" dirty="0">
                        <a:solidFill>
                          <a:schemeClr val="tx1"/>
                        </a:solidFill>
                        <a:latin typeface="Century Gothic" panose="020B0502020202020204" pitchFamily="34" charset="0"/>
                      </a:endParaRPr>
                    </a:p>
                  </a:txBody>
                  <a:tcPr/>
                </a:tc>
                <a:tc>
                  <a:txBody>
                    <a:bodyPr/>
                    <a:lstStyle/>
                    <a:p>
                      <a:pPr marL="0" algn="l" defTabSz="914400" rtl="0" eaLnBrk="1" latinLnBrk="0" hangingPunct="1"/>
                      <a:r>
                        <a:rPr lang="en-US" sz="1800" kern="1200" dirty="0">
                          <a:solidFill>
                            <a:schemeClr val="dk1"/>
                          </a:solidFill>
                          <a:effectLst/>
                          <a:latin typeface="+mn-lt"/>
                          <a:ea typeface="+mn-ea"/>
                          <a:cs typeface="+mn-cs"/>
                        </a:rPr>
                        <a:t>Content can be presented in different ways (e.g. through a screen reader) without losing info or structure</a:t>
                      </a:r>
                      <a:endParaRPr lang="en-IN" sz="1800" kern="1200" dirty="0">
                        <a:solidFill>
                          <a:schemeClr val="dk1"/>
                        </a:solidFill>
                        <a:effectLst/>
                        <a:latin typeface="+mn-lt"/>
                        <a:ea typeface="+mn-ea"/>
                        <a:cs typeface="+mn-cs"/>
                      </a:endParaRPr>
                    </a:p>
                  </a:txBody>
                  <a:tcPr/>
                </a:tc>
                <a:extLst>
                  <a:ext uri="{0D108BD9-81ED-4DB2-BD59-A6C34878D82A}">
                    <a16:rowId xmlns:a16="http://schemas.microsoft.com/office/drawing/2014/main" val="2745693948"/>
                  </a:ext>
                </a:extLst>
              </a:tr>
              <a:tr h="277143">
                <a:tc>
                  <a:txBody>
                    <a:bodyPr/>
                    <a:lstStyle/>
                    <a:p>
                      <a:pPr algn="ctr"/>
                      <a:r>
                        <a:rPr lang="en-IN" sz="1400" b="1" dirty="0">
                          <a:solidFill>
                            <a:schemeClr val="tx1"/>
                          </a:solidFill>
                          <a:latin typeface="Century Gothic" panose="020B0502020202020204" pitchFamily="34" charset="0"/>
                        </a:rPr>
                        <a:t>1.4</a:t>
                      </a:r>
                    </a:p>
                  </a:txBody>
                  <a:tcPr/>
                </a:tc>
                <a:tc>
                  <a:txBody>
                    <a:bodyPr/>
                    <a:lstStyle/>
                    <a:p>
                      <a:pPr algn="l"/>
                      <a:r>
                        <a:rPr lang="en-IN" sz="1800" b="0" i="0" u="none" strike="noStrike" kern="1200" baseline="0" dirty="0">
                          <a:solidFill>
                            <a:schemeClr val="dk1"/>
                          </a:solidFill>
                          <a:latin typeface="+mn-lt"/>
                          <a:ea typeface="+mn-ea"/>
                          <a:cs typeface="+mn-cs"/>
                        </a:rPr>
                        <a:t>Distinguishable</a:t>
                      </a:r>
                      <a:endParaRPr lang="en-IN" sz="1400" b="1" dirty="0">
                        <a:solidFill>
                          <a:schemeClr val="tx1"/>
                        </a:solidFill>
                        <a:latin typeface="Century Gothic" panose="020B0502020202020204" pitchFamily="34" charset="0"/>
                      </a:endParaRPr>
                    </a:p>
                  </a:txBody>
                  <a:tcPr/>
                </a:tc>
                <a:tc>
                  <a:txBody>
                    <a:bodyPr/>
                    <a:lstStyle/>
                    <a:p>
                      <a:pPr marL="0" algn="l" defTabSz="914400" rtl="0" eaLnBrk="1" latinLnBrk="0" hangingPunct="1"/>
                      <a:r>
                        <a:rPr lang="en-US" sz="1800" kern="1200" dirty="0">
                          <a:solidFill>
                            <a:schemeClr val="dk1"/>
                          </a:solidFill>
                          <a:effectLst/>
                          <a:latin typeface="+mn-lt"/>
                          <a:ea typeface="+mn-ea"/>
                          <a:cs typeface="+mn-cs"/>
                        </a:rPr>
                        <a:t>Make sure content is readable and the foreground contrasts sufficiently with the background</a:t>
                      </a:r>
                      <a:endParaRPr lang="en-IN" sz="1800" kern="1200" dirty="0">
                        <a:solidFill>
                          <a:schemeClr val="dk1"/>
                        </a:solidFill>
                        <a:effectLst/>
                        <a:latin typeface="+mn-lt"/>
                        <a:ea typeface="+mn-ea"/>
                        <a:cs typeface="+mn-cs"/>
                      </a:endParaRPr>
                    </a:p>
                  </a:txBody>
                  <a:tcPr/>
                </a:tc>
                <a:extLst>
                  <a:ext uri="{0D108BD9-81ED-4DB2-BD59-A6C34878D82A}">
                    <a16:rowId xmlns:a16="http://schemas.microsoft.com/office/drawing/2014/main" val="2036725776"/>
                  </a:ext>
                </a:extLst>
              </a:tr>
            </a:tbl>
          </a:graphicData>
        </a:graphic>
      </p:graphicFrame>
    </p:spTree>
    <p:extLst>
      <p:ext uri="{BB962C8B-B14F-4D97-AF65-F5344CB8AC3E}">
        <p14:creationId xmlns:p14="http://schemas.microsoft.com/office/powerpoint/2010/main" val="172510162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IN"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3.2 Predictable - </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Make Web pages appear and operate in predictable ways</a:t>
            </a:r>
          </a:p>
        </p:txBody>
      </p:sp>
      <p:sp>
        <p:nvSpPr>
          <p:cNvPr id="5" name="TextBox 4">
            <a:extLst>
              <a:ext uri="{FF2B5EF4-FFF2-40B4-BE49-F238E27FC236}">
                <a16:creationId xmlns:a16="http://schemas.microsoft.com/office/drawing/2014/main" id="{31A01CC2-D123-B875-AF88-9D366B82691D}"/>
              </a:ext>
            </a:extLst>
          </p:cNvPr>
          <p:cNvSpPr txBox="1"/>
          <p:nvPr/>
        </p:nvSpPr>
        <p:spPr>
          <a:xfrm>
            <a:off x="173102" y="2719803"/>
            <a:ext cx="233786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Changes of context on a web page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9742249-4594-E6AD-FD7A-B13869A8E8F4}"/>
              </a:ext>
            </a:extLst>
          </p:cNvPr>
          <p:cNvPicPr>
            <a:picLocks noChangeAspect="1"/>
          </p:cNvPicPr>
          <p:nvPr/>
        </p:nvPicPr>
        <p:blipFill>
          <a:blip r:embed="rId3"/>
          <a:stretch>
            <a:fillRect/>
          </a:stretch>
        </p:blipFill>
        <p:spPr>
          <a:xfrm>
            <a:off x="537031" y="3491866"/>
            <a:ext cx="4650132" cy="2691219"/>
          </a:xfrm>
          <a:prstGeom prst="rect">
            <a:avLst/>
          </a:prstGeom>
        </p:spPr>
      </p:pic>
      <p:pic>
        <p:nvPicPr>
          <p:cNvPr id="10" name="Picture 9">
            <a:extLst>
              <a:ext uri="{FF2B5EF4-FFF2-40B4-BE49-F238E27FC236}">
                <a16:creationId xmlns:a16="http://schemas.microsoft.com/office/drawing/2014/main" id="{8E1D46B3-FE2A-D979-A35E-F66184ABB609}"/>
              </a:ext>
            </a:extLst>
          </p:cNvPr>
          <p:cNvPicPr>
            <a:picLocks noChangeAspect="1"/>
          </p:cNvPicPr>
          <p:nvPr/>
        </p:nvPicPr>
        <p:blipFill>
          <a:blip r:embed="rId4"/>
          <a:stretch>
            <a:fillRect/>
          </a:stretch>
        </p:blipFill>
        <p:spPr>
          <a:xfrm>
            <a:off x="5328249" y="2023777"/>
            <a:ext cx="6863751" cy="4159308"/>
          </a:xfrm>
          <a:prstGeom prst="rect">
            <a:avLst/>
          </a:prstGeom>
        </p:spPr>
      </p:pic>
    </p:spTree>
    <p:extLst>
      <p:ext uri="{BB962C8B-B14F-4D97-AF65-F5344CB8AC3E}">
        <p14:creationId xmlns:p14="http://schemas.microsoft.com/office/powerpoint/2010/main" val="12742430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IN"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3.3 Input Assistance - </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Help users to avoid and correct mistakes</a:t>
            </a:r>
          </a:p>
        </p:txBody>
      </p:sp>
      <p:pic>
        <p:nvPicPr>
          <p:cNvPr id="9" name="Picture 8">
            <a:extLst>
              <a:ext uri="{FF2B5EF4-FFF2-40B4-BE49-F238E27FC236}">
                <a16:creationId xmlns:a16="http://schemas.microsoft.com/office/drawing/2014/main" id="{8317E481-1CAA-AA9B-298A-EC4F2CCD8AC6}"/>
              </a:ext>
            </a:extLst>
          </p:cNvPr>
          <p:cNvPicPr>
            <a:picLocks noChangeAspect="1"/>
          </p:cNvPicPr>
          <p:nvPr/>
        </p:nvPicPr>
        <p:blipFill>
          <a:blip r:embed="rId3"/>
          <a:stretch>
            <a:fillRect/>
          </a:stretch>
        </p:blipFill>
        <p:spPr>
          <a:xfrm>
            <a:off x="2351312" y="3133856"/>
            <a:ext cx="2805597" cy="2844229"/>
          </a:xfrm>
          <a:prstGeom prst="rect">
            <a:avLst/>
          </a:prstGeom>
        </p:spPr>
      </p:pic>
      <p:sp>
        <p:nvSpPr>
          <p:cNvPr id="10" name="TextBox 9">
            <a:extLst>
              <a:ext uri="{FF2B5EF4-FFF2-40B4-BE49-F238E27FC236}">
                <a16:creationId xmlns:a16="http://schemas.microsoft.com/office/drawing/2014/main" id="{05CDE33A-88E4-5727-F43B-3DBA26E8AFAE}"/>
              </a:ext>
            </a:extLst>
          </p:cNvPr>
          <p:cNvSpPr txBox="1"/>
          <p:nvPr/>
        </p:nvSpPr>
        <p:spPr>
          <a:xfrm>
            <a:off x="173102" y="2719803"/>
            <a:ext cx="233786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Describing input error to the user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4692B276-2597-2728-4D88-9E2A6670C939}"/>
              </a:ext>
            </a:extLst>
          </p:cNvPr>
          <p:cNvPicPr>
            <a:picLocks noChangeAspect="1"/>
          </p:cNvPicPr>
          <p:nvPr/>
        </p:nvPicPr>
        <p:blipFill>
          <a:blip r:embed="rId4"/>
          <a:stretch>
            <a:fillRect/>
          </a:stretch>
        </p:blipFill>
        <p:spPr>
          <a:xfrm>
            <a:off x="5334624" y="1796278"/>
            <a:ext cx="6382760" cy="4181808"/>
          </a:xfrm>
          <a:prstGeom prst="rect">
            <a:avLst/>
          </a:prstGeom>
        </p:spPr>
      </p:pic>
    </p:spTree>
    <p:extLst>
      <p:ext uri="{BB962C8B-B14F-4D97-AF65-F5344CB8AC3E}">
        <p14:creationId xmlns:p14="http://schemas.microsoft.com/office/powerpoint/2010/main" val="35997932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IN"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3.3 Input Assistance - </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Help users to avoid and correct mistakes</a:t>
            </a:r>
          </a:p>
        </p:txBody>
      </p:sp>
      <p:sp>
        <p:nvSpPr>
          <p:cNvPr id="5" name="TextBox 4">
            <a:extLst>
              <a:ext uri="{FF2B5EF4-FFF2-40B4-BE49-F238E27FC236}">
                <a16:creationId xmlns:a16="http://schemas.microsoft.com/office/drawing/2014/main" id="{883FC1F3-1D79-6301-DF65-593CE52304F0}"/>
              </a:ext>
            </a:extLst>
          </p:cNvPr>
          <p:cNvSpPr txBox="1"/>
          <p:nvPr/>
        </p:nvSpPr>
        <p:spPr>
          <a:xfrm>
            <a:off x="173102" y="2719803"/>
            <a:ext cx="297504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Describing input error and suggesting corrections to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B080325-D2A8-A54C-1892-299AF0DE1CCC}"/>
              </a:ext>
            </a:extLst>
          </p:cNvPr>
          <p:cNvPicPr>
            <a:picLocks noChangeAspect="1"/>
          </p:cNvPicPr>
          <p:nvPr/>
        </p:nvPicPr>
        <p:blipFill>
          <a:blip r:embed="rId3"/>
          <a:stretch>
            <a:fillRect/>
          </a:stretch>
        </p:blipFill>
        <p:spPr>
          <a:xfrm>
            <a:off x="1240968" y="3396494"/>
            <a:ext cx="4258803" cy="2283955"/>
          </a:xfrm>
          <a:prstGeom prst="rect">
            <a:avLst/>
          </a:prstGeom>
        </p:spPr>
      </p:pic>
      <p:pic>
        <p:nvPicPr>
          <p:cNvPr id="8" name="Picture 7">
            <a:extLst>
              <a:ext uri="{FF2B5EF4-FFF2-40B4-BE49-F238E27FC236}">
                <a16:creationId xmlns:a16="http://schemas.microsoft.com/office/drawing/2014/main" id="{1AEA577A-BEF6-0066-06B6-B963CE7610B6}"/>
              </a:ext>
            </a:extLst>
          </p:cNvPr>
          <p:cNvPicPr>
            <a:picLocks noChangeAspect="1"/>
          </p:cNvPicPr>
          <p:nvPr/>
        </p:nvPicPr>
        <p:blipFill>
          <a:blip r:embed="rId4"/>
          <a:stretch>
            <a:fillRect/>
          </a:stretch>
        </p:blipFill>
        <p:spPr>
          <a:xfrm>
            <a:off x="5671428" y="2351314"/>
            <a:ext cx="6413480" cy="3329135"/>
          </a:xfrm>
          <a:prstGeom prst="rect">
            <a:avLst/>
          </a:prstGeom>
        </p:spPr>
      </p:pic>
    </p:spTree>
    <p:extLst>
      <p:ext uri="{BB962C8B-B14F-4D97-AF65-F5344CB8AC3E}">
        <p14:creationId xmlns:p14="http://schemas.microsoft.com/office/powerpoint/2010/main" val="3648216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IN"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3.3 Input Assistance - </a:t>
            </a: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Help users to avoid and correct mistakes</a:t>
            </a:r>
          </a:p>
        </p:txBody>
      </p:sp>
      <p:sp>
        <p:nvSpPr>
          <p:cNvPr id="5" name="TextBox 4">
            <a:extLst>
              <a:ext uri="{FF2B5EF4-FFF2-40B4-BE49-F238E27FC236}">
                <a16:creationId xmlns:a16="http://schemas.microsoft.com/office/drawing/2014/main" id="{1E727EC8-A22E-7E89-635C-D98D7DFCAB74}"/>
              </a:ext>
            </a:extLst>
          </p:cNvPr>
          <p:cNvSpPr txBox="1"/>
          <p:nvPr/>
        </p:nvSpPr>
        <p:spPr>
          <a:xfrm>
            <a:off x="173102" y="2719803"/>
            <a:ext cx="251784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Confirming and correcting information on forms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BD8838B-F961-40A0-7860-9D2848A2EAE6}"/>
              </a:ext>
            </a:extLst>
          </p:cNvPr>
          <p:cNvPicPr>
            <a:picLocks noChangeAspect="1"/>
          </p:cNvPicPr>
          <p:nvPr/>
        </p:nvPicPr>
        <p:blipFill>
          <a:blip r:embed="rId3"/>
          <a:stretch>
            <a:fillRect/>
          </a:stretch>
        </p:blipFill>
        <p:spPr>
          <a:xfrm>
            <a:off x="291580" y="3651548"/>
            <a:ext cx="4331740" cy="1727033"/>
          </a:xfrm>
          <a:prstGeom prst="rect">
            <a:avLst/>
          </a:prstGeom>
        </p:spPr>
      </p:pic>
      <p:pic>
        <p:nvPicPr>
          <p:cNvPr id="8" name="Picture 7">
            <a:extLst>
              <a:ext uri="{FF2B5EF4-FFF2-40B4-BE49-F238E27FC236}">
                <a16:creationId xmlns:a16="http://schemas.microsoft.com/office/drawing/2014/main" id="{4DCDF2A5-F132-A838-2285-AD81A01CBAB2}"/>
              </a:ext>
            </a:extLst>
          </p:cNvPr>
          <p:cNvPicPr>
            <a:picLocks noChangeAspect="1"/>
          </p:cNvPicPr>
          <p:nvPr/>
        </p:nvPicPr>
        <p:blipFill>
          <a:blip r:embed="rId4"/>
          <a:stretch>
            <a:fillRect/>
          </a:stretch>
        </p:blipFill>
        <p:spPr>
          <a:xfrm>
            <a:off x="4623320" y="2526603"/>
            <a:ext cx="7277100" cy="2876550"/>
          </a:xfrm>
          <a:prstGeom prst="rect">
            <a:avLst/>
          </a:prstGeom>
        </p:spPr>
      </p:pic>
    </p:spTree>
    <p:extLst>
      <p:ext uri="{BB962C8B-B14F-4D97-AF65-F5344CB8AC3E}">
        <p14:creationId xmlns:p14="http://schemas.microsoft.com/office/powerpoint/2010/main" val="1479697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79" y="1309600"/>
            <a:ext cx="13264763" cy="403252"/>
          </a:xfrm>
          <a:prstGeom prst="rect">
            <a:avLst/>
          </a:prstGeom>
          <a:noFill/>
        </p:spPr>
        <p:txBody>
          <a:bodyPr wrap="square">
            <a:spAutoFit/>
          </a:bodyPr>
          <a:lstStyle/>
          <a:p>
            <a:pPr marL="0" marR="1301750" lvl="0" indent="-342900" algn="just" defTabSz="914400" rtl="0" eaLnBrk="1" fontAlgn="auto" latinLnBrk="0" hangingPunct="1">
              <a:lnSpc>
                <a:spcPct val="125000"/>
              </a:lnSpc>
              <a:spcBef>
                <a:spcPts val="0"/>
              </a:spcBef>
              <a:spcAft>
                <a:spcPts val="0"/>
              </a:spcAft>
              <a:buClrTx/>
              <a:buSzTx/>
              <a:buFont typeface="+mj-lt"/>
              <a:buAutoNum type="arabicPeriod" startAt="4"/>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Robust - content can be used reliably by a wide variety of user agents, including assistive technologies</a:t>
            </a:r>
          </a:p>
        </p:txBody>
      </p:sp>
      <p:graphicFrame>
        <p:nvGraphicFramePr>
          <p:cNvPr id="5" name="Table 4">
            <a:extLst>
              <a:ext uri="{FF2B5EF4-FFF2-40B4-BE49-F238E27FC236}">
                <a16:creationId xmlns:a16="http://schemas.microsoft.com/office/drawing/2014/main" id="{802A4F49-F1AD-4A18-CC7A-C1181A02D698}"/>
              </a:ext>
            </a:extLst>
          </p:cNvPr>
          <p:cNvGraphicFramePr>
            <a:graphicFrameLocks noGrp="1"/>
          </p:cNvGraphicFramePr>
          <p:nvPr/>
        </p:nvGraphicFramePr>
        <p:xfrm>
          <a:off x="1384663" y="1880032"/>
          <a:ext cx="8934995" cy="1010920"/>
        </p:xfrm>
        <a:graphic>
          <a:graphicData uri="http://schemas.openxmlformats.org/drawingml/2006/table">
            <a:tbl>
              <a:tblPr firstRow="1" bandRow="1">
                <a:tableStyleId>{93296810-A885-4BE3-A3E7-6D5BEEA58F35}</a:tableStyleId>
              </a:tblPr>
              <a:tblGrid>
                <a:gridCol w="1008283">
                  <a:extLst>
                    <a:ext uri="{9D8B030D-6E8A-4147-A177-3AD203B41FA5}">
                      <a16:colId xmlns:a16="http://schemas.microsoft.com/office/drawing/2014/main" val="3150655246"/>
                    </a:ext>
                  </a:extLst>
                </a:gridCol>
                <a:gridCol w="2061488">
                  <a:extLst>
                    <a:ext uri="{9D8B030D-6E8A-4147-A177-3AD203B41FA5}">
                      <a16:colId xmlns:a16="http://schemas.microsoft.com/office/drawing/2014/main" val="643237889"/>
                    </a:ext>
                  </a:extLst>
                </a:gridCol>
                <a:gridCol w="5865224">
                  <a:extLst>
                    <a:ext uri="{9D8B030D-6E8A-4147-A177-3AD203B41FA5}">
                      <a16:colId xmlns:a16="http://schemas.microsoft.com/office/drawing/2014/main" val="428191707"/>
                    </a:ext>
                  </a:extLst>
                </a:gridCol>
              </a:tblGrid>
              <a:tr h="370840">
                <a:tc>
                  <a:txBody>
                    <a:bodyPr/>
                    <a:lstStyle/>
                    <a:p>
                      <a:pPr algn="ctr"/>
                      <a:r>
                        <a:rPr lang="en-IN" sz="1600" dirty="0">
                          <a:solidFill>
                            <a:schemeClr val="tx1"/>
                          </a:solidFill>
                          <a:latin typeface="Century Gothic" panose="020B0502020202020204" pitchFamily="34" charset="0"/>
                        </a:rPr>
                        <a:t>Sr. No.</a:t>
                      </a:r>
                    </a:p>
                  </a:txBody>
                  <a:tcPr/>
                </a:tc>
                <a:tc>
                  <a:txBody>
                    <a:bodyPr/>
                    <a:lstStyle/>
                    <a:p>
                      <a:pPr algn="ctr"/>
                      <a:r>
                        <a:rPr lang="en-IN" sz="1600" dirty="0">
                          <a:solidFill>
                            <a:schemeClr val="tx1"/>
                          </a:solidFill>
                          <a:latin typeface="Century Gothic" panose="020B0502020202020204" pitchFamily="34" charset="0"/>
                        </a:rPr>
                        <a:t>Context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Century Gothic" panose="020B0502020202020204" pitchFamily="34" charset="0"/>
                        </a:rPr>
                        <a:t>Guideline</a:t>
                      </a:r>
                    </a:p>
                  </a:txBody>
                  <a:tcPr/>
                </a:tc>
                <a:extLst>
                  <a:ext uri="{0D108BD9-81ED-4DB2-BD59-A6C34878D82A}">
                    <a16:rowId xmlns:a16="http://schemas.microsoft.com/office/drawing/2014/main" val="737438434"/>
                  </a:ext>
                </a:extLst>
              </a:tr>
              <a:tr h="456688">
                <a:tc>
                  <a:txBody>
                    <a:bodyPr/>
                    <a:lstStyle/>
                    <a:p>
                      <a:pPr algn="ctr"/>
                      <a:r>
                        <a:rPr lang="en-US" sz="1400" b="1" kern="1200" dirty="0">
                          <a:solidFill>
                            <a:schemeClr val="tx1"/>
                          </a:solidFill>
                          <a:latin typeface="Century Gothic" panose="020B0502020202020204" pitchFamily="34" charset="0"/>
                          <a:ea typeface="+mn-ea"/>
                          <a:cs typeface="+mn-cs"/>
                        </a:rPr>
                        <a:t>4.1 </a:t>
                      </a:r>
                      <a:endParaRPr lang="en-IN" sz="1400" b="1" dirty="0">
                        <a:solidFill>
                          <a:schemeClr val="tx1"/>
                        </a:solidFill>
                        <a:latin typeface="Century Gothic" panose="020B0502020202020204" pitchFamily="34" charset="0"/>
                      </a:endParaRPr>
                    </a:p>
                  </a:txBody>
                  <a:tcPr/>
                </a:tc>
                <a:tc>
                  <a:txBody>
                    <a:bodyPr/>
                    <a:lstStyle/>
                    <a:p>
                      <a:pPr algn="l"/>
                      <a:r>
                        <a:rPr lang="en-IN" sz="1800" b="0" i="0" u="none" strike="noStrike" kern="1200" baseline="0" dirty="0">
                          <a:solidFill>
                            <a:schemeClr val="dk1"/>
                          </a:solidFill>
                          <a:latin typeface="+mn-lt"/>
                          <a:ea typeface="+mn-ea"/>
                          <a:cs typeface="+mn-cs"/>
                        </a:rPr>
                        <a:t>Compatible</a:t>
                      </a:r>
                      <a:endParaRPr lang="en-IN" sz="1400" b="1" dirty="0">
                        <a:solidFill>
                          <a:schemeClr val="tx1"/>
                        </a:solidFill>
                        <a:latin typeface="Century Gothic" panose="020B0502020202020204" pitchFamily="34" charset="0"/>
                      </a:endParaRPr>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Maximize compatibility with assistive technologies (such as screen readers) and future browsers</a:t>
                      </a:r>
                    </a:p>
                  </a:txBody>
                  <a:tcPr/>
                </a:tc>
                <a:extLst>
                  <a:ext uri="{0D108BD9-81ED-4DB2-BD59-A6C34878D82A}">
                    <a16:rowId xmlns:a16="http://schemas.microsoft.com/office/drawing/2014/main" val="468554231"/>
                  </a:ext>
                </a:extLst>
              </a:tr>
            </a:tbl>
          </a:graphicData>
        </a:graphic>
      </p:graphicFrame>
    </p:spTree>
    <p:extLst>
      <p:ext uri="{BB962C8B-B14F-4D97-AF65-F5344CB8AC3E}">
        <p14:creationId xmlns:p14="http://schemas.microsoft.com/office/powerpoint/2010/main" val="96191750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79" y="1309600"/>
            <a:ext cx="12395721" cy="749501"/>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4.1 Compatible - Maximize compatibility with assistive technologies (such as screen readers) and future browsers</a:t>
            </a:r>
          </a:p>
        </p:txBody>
      </p:sp>
      <p:pic>
        <p:nvPicPr>
          <p:cNvPr id="5" name="Picture 4">
            <a:extLst>
              <a:ext uri="{FF2B5EF4-FFF2-40B4-BE49-F238E27FC236}">
                <a16:creationId xmlns:a16="http://schemas.microsoft.com/office/drawing/2014/main" id="{23E73138-B037-DE23-D31D-003D30177BE2}"/>
              </a:ext>
            </a:extLst>
          </p:cNvPr>
          <p:cNvPicPr>
            <a:picLocks noChangeAspect="1"/>
          </p:cNvPicPr>
          <p:nvPr/>
        </p:nvPicPr>
        <p:blipFill>
          <a:blip r:embed="rId3"/>
          <a:stretch>
            <a:fillRect/>
          </a:stretch>
        </p:blipFill>
        <p:spPr>
          <a:xfrm>
            <a:off x="291579" y="3818434"/>
            <a:ext cx="4188981" cy="830050"/>
          </a:xfrm>
          <a:prstGeom prst="rect">
            <a:avLst/>
          </a:prstGeom>
        </p:spPr>
      </p:pic>
      <p:sp>
        <p:nvSpPr>
          <p:cNvPr id="6" name="TextBox 5">
            <a:extLst>
              <a:ext uri="{FF2B5EF4-FFF2-40B4-BE49-F238E27FC236}">
                <a16:creationId xmlns:a16="http://schemas.microsoft.com/office/drawing/2014/main" id="{F7A9D95D-2EEA-8E98-C150-A07230BA0D20}"/>
              </a:ext>
            </a:extLst>
          </p:cNvPr>
          <p:cNvSpPr txBox="1"/>
          <p:nvPr/>
        </p:nvSpPr>
        <p:spPr>
          <a:xfrm>
            <a:off x="173102" y="2719803"/>
            <a:ext cx="251784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Coding interface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AE08D0B-C3C7-9DA1-64F9-8A33F91498EC}"/>
              </a:ext>
            </a:extLst>
          </p:cNvPr>
          <p:cNvPicPr>
            <a:picLocks noChangeAspect="1"/>
          </p:cNvPicPr>
          <p:nvPr/>
        </p:nvPicPr>
        <p:blipFill>
          <a:blip r:embed="rId4"/>
          <a:stretch>
            <a:fillRect/>
          </a:stretch>
        </p:blipFill>
        <p:spPr>
          <a:xfrm>
            <a:off x="4689566" y="3187335"/>
            <a:ext cx="7184269" cy="1405007"/>
          </a:xfrm>
          <a:prstGeom prst="rect">
            <a:avLst/>
          </a:prstGeom>
        </p:spPr>
      </p:pic>
    </p:spTree>
    <p:extLst>
      <p:ext uri="{BB962C8B-B14F-4D97-AF65-F5344CB8AC3E}">
        <p14:creationId xmlns:p14="http://schemas.microsoft.com/office/powerpoint/2010/main" val="210001491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79" y="1309600"/>
            <a:ext cx="12395721" cy="749501"/>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4.1 Compatible - Maximize compatibility with assistive technologies (such as screen readers) and future browsers</a:t>
            </a:r>
          </a:p>
        </p:txBody>
      </p:sp>
      <p:sp>
        <p:nvSpPr>
          <p:cNvPr id="6" name="TextBox 5">
            <a:extLst>
              <a:ext uri="{FF2B5EF4-FFF2-40B4-BE49-F238E27FC236}">
                <a16:creationId xmlns:a16="http://schemas.microsoft.com/office/drawing/2014/main" id="{2CE2D1CE-1FDD-891A-A3B5-686693150CB6}"/>
              </a:ext>
            </a:extLst>
          </p:cNvPr>
          <p:cNvSpPr txBox="1"/>
          <p:nvPr/>
        </p:nvSpPr>
        <p:spPr>
          <a:xfrm>
            <a:off x="173102" y="2719803"/>
            <a:ext cx="251784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Coding status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29D02A9C-065D-DC26-0178-8454D62C2A73}"/>
              </a:ext>
            </a:extLst>
          </p:cNvPr>
          <p:cNvPicPr>
            <a:picLocks noChangeAspect="1"/>
          </p:cNvPicPr>
          <p:nvPr/>
        </p:nvPicPr>
        <p:blipFill>
          <a:blip r:embed="rId3"/>
          <a:stretch>
            <a:fillRect/>
          </a:stretch>
        </p:blipFill>
        <p:spPr>
          <a:xfrm>
            <a:off x="422200" y="3479342"/>
            <a:ext cx="3640341" cy="2069058"/>
          </a:xfrm>
          <a:prstGeom prst="rect">
            <a:avLst/>
          </a:prstGeom>
        </p:spPr>
      </p:pic>
      <p:pic>
        <p:nvPicPr>
          <p:cNvPr id="10" name="Picture 9">
            <a:extLst>
              <a:ext uri="{FF2B5EF4-FFF2-40B4-BE49-F238E27FC236}">
                <a16:creationId xmlns:a16="http://schemas.microsoft.com/office/drawing/2014/main" id="{F30CC01F-B44A-5E37-481D-4C77BCEF8224}"/>
              </a:ext>
            </a:extLst>
          </p:cNvPr>
          <p:cNvPicPr>
            <a:picLocks noChangeAspect="1"/>
          </p:cNvPicPr>
          <p:nvPr/>
        </p:nvPicPr>
        <p:blipFill>
          <a:blip r:embed="rId4"/>
          <a:stretch>
            <a:fillRect/>
          </a:stretch>
        </p:blipFill>
        <p:spPr>
          <a:xfrm>
            <a:off x="4206234" y="2517623"/>
            <a:ext cx="7603372" cy="3030777"/>
          </a:xfrm>
          <a:prstGeom prst="rect">
            <a:avLst/>
          </a:prstGeom>
        </p:spPr>
      </p:pic>
    </p:spTree>
    <p:extLst>
      <p:ext uri="{BB962C8B-B14F-4D97-AF65-F5344CB8AC3E}">
        <p14:creationId xmlns:p14="http://schemas.microsoft.com/office/powerpoint/2010/main" val="7515012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F2C51-12B2-A953-CEDF-F5FEC2483CA7}"/>
              </a:ext>
            </a:extLst>
          </p:cNvPr>
          <p:cNvPicPr>
            <a:picLocks noChangeAspect="1"/>
          </p:cNvPicPr>
          <p:nvPr/>
        </p:nvPicPr>
        <p:blipFill rotWithShape="1">
          <a:blip r:embed="rId3"/>
          <a:srcRect l="48750" t="14095" r="13750" b="60952"/>
          <a:stretch/>
        </p:blipFill>
        <p:spPr>
          <a:xfrm>
            <a:off x="5307715" y="3990457"/>
            <a:ext cx="6348270" cy="2376069"/>
          </a:xfrm>
          <a:prstGeom prst="rect">
            <a:avLst/>
          </a:prstGeom>
        </p:spPr>
      </p:pic>
      <p:sp>
        <p:nvSpPr>
          <p:cNvPr id="4" name="TextBox 3">
            <a:extLst>
              <a:ext uri="{FF2B5EF4-FFF2-40B4-BE49-F238E27FC236}">
                <a16:creationId xmlns:a16="http://schemas.microsoft.com/office/drawing/2014/main" id="{F027CB8B-097E-BD55-CBEA-2FA2C72F9448}"/>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99574A31-7E73-C9CC-7ADC-B23223DDFDC5}"/>
              </a:ext>
            </a:extLst>
          </p:cNvPr>
          <p:cNvSpPr txBox="1"/>
          <p:nvPr/>
        </p:nvSpPr>
        <p:spPr>
          <a:xfrm>
            <a:off x="918601" y="1309600"/>
            <a:ext cx="5016136" cy="403252"/>
          </a:xfrm>
          <a:prstGeom prst="rect">
            <a:avLst/>
          </a:prstGeom>
          <a:noFill/>
        </p:spPr>
        <p:txBody>
          <a:bodyPr wrap="square">
            <a:spAutoFit/>
          </a:bodyPr>
          <a:lstStyle/>
          <a:p>
            <a:pPr marL="0" marR="1301750" lvl="0" indent="0" algn="ctr"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Guidelines</a:t>
            </a:r>
          </a:p>
        </p:txBody>
      </p:sp>
      <p:pic>
        <p:nvPicPr>
          <p:cNvPr id="7" name="Picture 6">
            <a:extLst>
              <a:ext uri="{FF2B5EF4-FFF2-40B4-BE49-F238E27FC236}">
                <a16:creationId xmlns:a16="http://schemas.microsoft.com/office/drawing/2014/main" id="{61896DAE-EB45-D0CD-F29B-94B4B64B4C66}"/>
              </a:ext>
            </a:extLst>
          </p:cNvPr>
          <p:cNvPicPr>
            <a:picLocks noChangeAspect="1"/>
          </p:cNvPicPr>
          <p:nvPr/>
        </p:nvPicPr>
        <p:blipFill rotWithShape="1">
          <a:blip r:embed="rId4"/>
          <a:srcRect l="46702" t="13617" r="12846" b="58298"/>
          <a:stretch/>
        </p:blipFill>
        <p:spPr>
          <a:xfrm>
            <a:off x="173102" y="1712852"/>
            <a:ext cx="6084163" cy="2376069"/>
          </a:xfrm>
          <a:prstGeom prst="rect">
            <a:avLst/>
          </a:prstGeom>
        </p:spPr>
      </p:pic>
      <p:sp>
        <p:nvSpPr>
          <p:cNvPr id="8" name="TextBox 7">
            <a:extLst>
              <a:ext uri="{FF2B5EF4-FFF2-40B4-BE49-F238E27FC236}">
                <a16:creationId xmlns:a16="http://schemas.microsoft.com/office/drawing/2014/main" id="{1AE5A03C-F27B-4FCB-C75B-E8D45627FD1F}"/>
              </a:ext>
            </a:extLst>
          </p:cNvPr>
          <p:cNvSpPr txBox="1"/>
          <p:nvPr/>
        </p:nvSpPr>
        <p:spPr>
          <a:xfrm>
            <a:off x="7484859" y="3443512"/>
            <a:ext cx="3762261"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Solution Reviews </a:t>
            </a:r>
          </a:p>
        </p:txBody>
      </p:sp>
      <p:pic>
        <p:nvPicPr>
          <p:cNvPr id="10" name="Picture 9">
            <a:extLst>
              <a:ext uri="{FF2B5EF4-FFF2-40B4-BE49-F238E27FC236}">
                <a16:creationId xmlns:a16="http://schemas.microsoft.com/office/drawing/2014/main" id="{5CE26289-A5A8-1CBB-8929-79E7844AC562}"/>
              </a:ext>
            </a:extLst>
          </p:cNvPr>
          <p:cNvPicPr>
            <a:picLocks noChangeAspect="1"/>
          </p:cNvPicPr>
          <p:nvPr/>
        </p:nvPicPr>
        <p:blipFill rotWithShape="1">
          <a:blip r:embed="rId5"/>
          <a:srcRect l="66857" t="14562" r="15357" b="67839"/>
          <a:stretch/>
        </p:blipFill>
        <p:spPr>
          <a:xfrm>
            <a:off x="1188621" y="4409762"/>
            <a:ext cx="3174373" cy="1766772"/>
          </a:xfrm>
          <a:prstGeom prst="rect">
            <a:avLst/>
          </a:prstGeom>
        </p:spPr>
      </p:pic>
      <p:sp>
        <p:nvSpPr>
          <p:cNvPr id="11" name="TextBox 10">
            <a:extLst>
              <a:ext uri="{FF2B5EF4-FFF2-40B4-BE49-F238E27FC236}">
                <a16:creationId xmlns:a16="http://schemas.microsoft.com/office/drawing/2014/main" id="{DF824B25-856D-18E5-938C-A2F8C26E4275}"/>
              </a:ext>
            </a:extLst>
          </p:cNvPr>
          <p:cNvSpPr txBox="1"/>
          <p:nvPr/>
        </p:nvSpPr>
        <p:spPr>
          <a:xfrm>
            <a:off x="1010040" y="4088921"/>
            <a:ext cx="3762261"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mn-ea"/>
                <a:cs typeface="Times New Roman" panose="02020603050405020304" pitchFamily="18" charset="0"/>
              </a:rPr>
              <a:t>Tools Support</a:t>
            </a:r>
          </a:p>
        </p:txBody>
      </p:sp>
    </p:spTree>
    <p:extLst>
      <p:ext uri="{BB962C8B-B14F-4D97-AF65-F5344CB8AC3E}">
        <p14:creationId xmlns:p14="http://schemas.microsoft.com/office/powerpoint/2010/main" val="24601361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9101-BA36-ADC4-C319-304F076111BE}"/>
              </a:ext>
            </a:extLst>
          </p:cNvPr>
          <p:cNvPicPr>
            <a:picLocks noChangeAspect="1"/>
          </p:cNvPicPr>
          <p:nvPr/>
        </p:nvPicPr>
        <p:blipFill>
          <a:blip r:embed="rId3"/>
          <a:stretch>
            <a:fillRect/>
          </a:stretch>
        </p:blipFill>
        <p:spPr>
          <a:xfrm>
            <a:off x="2396067" y="1778000"/>
            <a:ext cx="7704667" cy="3302000"/>
          </a:xfrm>
          <a:prstGeom prst="rect">
            <a:avLst/>
          </a:prstGeom>
        </p:spPr>
      </p:pic>
      <p:sp>
        <p:nvSpPr>
          <p:cNvPr id="6" name="TextBox 5">
            <a:extLst>
              <a:ext uri="{FF2B5EF4-FFF2-40B4-BE49-F238E27FC236}">
                <a16:creationId xmlns:a16="http://schemas.microsoft.com/office/drawing/2014/main" id="{6D41240F-C04E-04DD-085E-05E81F180312}"/>
              </a:ext>
            </a:extLst>
          </p:cNvPr>
          <p:cNvSpPr txBox="1"/>
          <p:nvPr/>
        </p:nvSpPr>
        <p:spPr>
          <a:xfrm>
            <a:off x="173102" y="475455"/>
            <a:ext cx="9316337" cy="954107"/>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E1E1E"/>
                </a:solidFill>
                <a:effectLst/>
                <a:uLnTx/>
                <a:uFillTx/>
                <a:latin typeface="Roboto" panose="02000000000000000000" pitchFamily="2" charset="0"/>
                <a:ea typeface="+mn-ea"/>
                <a:cs typeface="+mn-cs"/>
              </a:rPr>
              <a:t>Project Silver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E1E1E"/>
                </a:solidFill>
                <a:effectLst/>
                <a:uLnTx/>
                <a:uFillTx/>
                <a:latin typeface="Roboto" panose="02000000000000000000" pitchFamily="2" charset="0"/>
                <a:ea typeface="+mn-ea"/>
                <a:cs typeface="+mn-cs"/>
              </a:rPr>
              <a:t>           a.k.a. W3C Accessibility Guidelines 3.0</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96455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06DD1F-C0E4-B76A-750E-FC5381839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33" y="2130647"/>
            <a:ext cx="8528510" cy="3155684"/>
          </a:xfrm>
          <a:prstGeom prst="rect">
            <a:avLst/>
          </a:prstGeom>
        </p:spPr>
      </p:pic>
      <p:sp>
        <p:nvSpPr>
          <p:cNvPr id="7" name="TextBox 6">
            <a:extLst>
              <a:ext uri="{FF2B5EF4-FFF2-40B4-BE49-F238E27FC236}">
                <a16:creationId xmlns:a16="http://schemas.microsoft.com/office/drawing/2014/main" id="{FEC6C9CF-D061-32ED-0C5E-287FDD192C96}"/>
              </a:ext>
            </a:extLst>
          </p:cNvPr>
          <p:cNvSpPr txBox="1"/>
          <p:nvPr/>
        </p:nvSpPr>
        <p:spPr>
          <a:xfrm>
            <a:off x="3446745" y="1427445"/>
            <a:ext cx="5298510" cy="523220"/>
          </a:xfrm>
          <a:prstGeom prst="rect">
            <a:avLst/>
          </a:prstGeom>
          <a:noFill/>
        </p:spPr>
        <p:txBody>
          <a:bodyPr wrap="square" rtlCol="0">
            <a:spAutoFit/>
          </a:bodyPr>
          <a:lstStyle/>
          <a:p>
            <a:r>
              <a:rPr lang="en-GB" sz="2800" b="1" dirty="0">
                <a:latin typeface="Poppins" panose="00000500000000000000" pitchFamily="2" charset="0"/>
                <a:cs typeface="Poppins" panose="00000500000000000000" pitchFamily="2" charset="0"/>
              </a:rPr>
              <a:t>We Are VVnT Team</a:t>
            </a:r>
            <a:endParaRPr lang="en-IN" sz="28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6472369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4" name="TextBox 3">
            <a:extLst>
              <a:ext uri="{FF2B5EF4-FFF2-40B4-BE49-F238E27FC236}">
                <a16:creationId xmlns:a16="http://schemas.microsoft.com/office/drawing/2014/main" id="{88D099D6-4891-2544-EB89-B2410B745D37}"/>
              </a:ext>
            </a:extLst>
          </p:cNvPr>
          <p:cNvSpPr txBox="1"/>
          <p:nvPr/>
        </p:nvSpPr>
        <p:spPr>
          <a:xfrm>
            <a:off x="291580" y="1309600"/>
            <a:ext cx="11900420" cy="403252"/>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1.1 Text Alternatives - Provide text alternatives for non-text content (e.g. images)</a:t>
            </a:r>
          </a:p>
        </p:txBody>
      </p:sp>
      <p:sp>
        <p:nvSpPr>
          <p:cNvPr id="11" name="TextBox 10">
            <a:extLst>
              <a:ext uri="{FF2B5EF4-FFF2-40B4-BE49-F238E27FC236}">
                <a16:creationId xmlns:a16="http://schemas.microsoft.com/office/drawing/2014/main" id="{317F08B0-4275-0F98-6B02-FFC1FFDF5DA5}"/>
              </a:ext>
            </a:extLst>
          </p:cNvPr>
          <p:cNvSpPr txBox="1"/>
          <p:nvPr/>
        </p:nvSpPr>
        <p:spPr>
          <a:xfrm>
            <a:off x="891000" y="2558572"/>
            <a:ext cx="258610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Case: Providing Alternative texts</a:t>
            </a:r>
          </a:p>
        </p:txBody>
      </p:sp>
      <p:pic>
        <p:nvPicPr>
          <p:cNvPr id="5" name="Picture 4">
            <a:extLst>
              <a:ext uri="{FF2B5EF4-FFF2-40B4-BE49-F238E27FC236}">
                <a16:creationId xmlns:a16="http://schemas.microsoft.com/office/drawing/2014/main" id="{3B405003-2AB7-A6A7-2BA9-C798BA2B513B}"/>
              </a:ext>
            </a:extLst>
          </p:cNvPr>
          <p:cNvPicPr>
            <a:picLocks noChangeAspect="1"/>
          </p:cNvPicPr>
          <p:nvPr/>
        </p:nvPicPr>
        <p:blipFill>
          <a:blip r:embed="rId3"/>
          <a:stretch>
            <a:fillRect/>
          </a:stretch>
        </p:blipFill>
        <p:spPr>
          <a:xfrm>
            <a:off x="3412482" y="2558572"/>
            <a:ext cx="2318842" cy="2501909"/>
          </a:xfrm>
          <a:prstGeom prst="rect">
            <a:avLst/>
          </a:prstGeom>
        </p:spPr>
      </p:pic>
      <p:pic>
        <p:nvPicPr>
          <p:cNvPr id="7" name="Picture 6">
            <a:extLst>
              <a:ext uri="{FF2B5EF4-FFF2-40B4-BE49-F238E27FC236}">
                <a16:creationId xmlns:a16="http://schemas.microsoft.com/office/drawing/2014/main" id="{C8188388-205B-B746-AAAD-59FEDF23F4CE}"/>
              </a:ext>
            </a:extLst>
          </p:cNvPr>
          <p:cNvPicPr>
            <a:picLocks noChangeAspect="1"/>
          </p:cNvPicPr>
          <p:nvPr/>
        </p:nvPicPr>
        <p:blipFill>
          <a:blip r:embed="rId4"/>
          <a:stretch>
            <a:fillRect/>
          </a:stretch>
        </p:blipFill>
        <p:spPr>
          <a:xfrm>
            <a:off x="6592183" y="1794497"/>
            <a:ext cx="4245428" cy="3482864"/>
          </a:xfrm>
          <a:prstGeom prst="rect">
            <a:avLst/>
          </a:prstGeom>
        </p:spPr>
      </p:pic>
    </p:spTree>
    <p:extLst>
      <p:ext uri="{BB962C8B-B14F-4D97-AF65-F5344CB8AC3E}">
        <p14:creationId xmlns:p14="http://schemas.microsoft.com/office/powerpoint/2010/main" val="146127885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AF2FE9-927A-6CF7-30E5-DA7197DBDE95}"/>
              </a:ext>
            </a:extLst>
          </p:cNvPr>
          <p:cNvSpPr txBox="1"/>
          <p:nvPr/>
        </p:nvSpPr>
        <p:spPr>
          <a:xfrm>
            <a:off x="3851275" y="1853684"/>
            <a:ext cx="6102350" cy="646331"/>
          </a:xfrm>
          <a:prstGeom prst="rect">
            <a:avLst/>
          </a:prstGeom>
          <a:noFill/>
        </p:spPr>
        <p:txBody>
          <a:bodyPr wrap="square">
            <a:spAutoFit/>
          </a:bodyPr>
          <a:lstStyle/>
          <a:p>
            <a:r>
              <a:rPr lang="en-GB" sz="3600" b="1" dirty="0">
                <a:latin typeface="Poppins" panose="00000500000000000000" pitchFamily="2" charset="0"/>
                <a:cs typeface="Poppins" panose="00000500000000000000" pitchFamily="2" charset="0"/>
              </a:rPr>
              <a:t>VVnT supports</a:t>
            </a:r>
            <a:endParaRPr lang="en-IN" sz="3600" b="1"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F4CA7CB4-6C9A-C8FD-B059-6AD88702DE67}"/>
              </a:ext>
            </a:extLst>
          </p:cNvPr>
          <p:cNvSpPr txBox="1"/>
          <p:nvPr/>
        </p:nvSpPr>
        <p:spPr>
          <a:xfrm>
            <a:off x="3076574" y="3250684"/>
            <a:ext cx="7439025" cy="707886"/>
          </a:xfrm>
          <a:prstGeom prst="rect">
            <a:avLst/>
          </a:prstGeom>
          <a:noFill/>
        </p:spPr>
        <p:txBody>
          <a:bodyPr wrap="square">
            <a:spAutoFit/>
          </a:bodyPr>
          <a:lstStyle/>
          <a:p>
            <a:r>
              <a:rPr lang="en-GB" sz="4000" b="1" dirty="0">
                <a:solidFill>
                  <a:srgbClr val="92D050"/>
                </a:solidFill>
                <a:latin typeface="Poppins" panose="00000500000000000000" pitchFamily="2" charset="0"/>
                <a:cs typeface="Poppins" panose="00000500000000000000" pitchFamily="2" charset="0"/>
              </a:rPr>
              <a:t>#WeAllFitIn </a:t>
            </a:r>
            <a:r>
              <a:rPr lang="en-GB" sz="4000" b="1" dirty="0">
                <a:latin typeface="Poppins" panose="00000500000000000000" pitchFamily="2" charset="0"/>
                <a:cs typeface="Poppins" panose="00000500000000000000" pitchFamily="2" charset="0"/>
              </a:rPr>
              <a:t>Campaign</a:t>
            </a:r>
            <a:endParaRPr lang="en-IN" sz="40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113728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E087AD41-675D-751B-CE6D-69CA15AA6DA4}"/>
              </a:ext>
            </a:extLst>
          </p:cNvPr>
          <p:cNvSpPr txBox="1"/>
          <p:nvPr/>
        </p:nvSpPr>
        <p:spPr>
          <a:xfrm>
            <a:off x="291579" y="1309600"/>
            <a:ext cx="12018701" cy="404278"/>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1.2 Time‐based Media  - Provide alternatives for time-based media (audio and video)</a:t>
            </a:r>
          </a:p>
        </p:txBody>
      </p:sp>
      <p:pic>
        <p:nvPicPr>
          <p:cNvPr id="11" name="Picture 10">
            <a:extLst>
              <a:ext uri="{FF2B5EF4-FFF2-40B4-BE49-F238E27FC236}">
                <a16:creationId xmlns:a16="http://schemas.microsoft.com/office/drawing/2014/main" id="{92E6BB30-DF8E-FDF7-4CB7-994E9B0731AF}"/>
              </a:ext>
            </a:extLst>
          </p:cNvPr>
          <p:cNvPicPr>
            <a:picLocks noChangeAspect="1"/>
          </p:cNvPicPr>
          <p:nvPr/>
        </p:nvPicPr>
        <p:blipFill>
          <a:blip r:embed="rId3"/>
          <a:stretch>
            <a:fillRect/>
          </a:stretch>
        </p:blipFill>
        <p:spPr>
          <a:xfrm>
            <a:off x="2734799" y="2400302"/>
            <a:ext cx="3721276" cy="2450707"/>
          </a:xfrm>
          <a:prstGeom prst="rect">
            <a:avLst/>
          </a:prstGeom>
        </p:spPr>
      </p:pic>
      <p:pic>
        <p:nvPicPr>
          <p:cNvPr id="13" name="Picture 12">
            <a:extLst>
              <a:ext uri="{FF2B5EF4-FFF2-40B4-BE49-F238E27FC236}">
                <a16:creationId xmlns:a16="http://schemas.microsoft.com/office/drawing/2014/main" id="{5E75C068-AE10-38B9-11E5-2F2D5A59CF34}"/>
              </a:ext>
            </a:extLst>
          </p:cNvPr>
          <p:cNvPicPr>
            <a:picLocks noChangeAspect="1"/>
          </p:cNvPicPr>
          <p:nvPr/>
        </p:nvPicPr>
        <p:blipFill>
          <a:blip r:embed="rId4"/>
          <a:stretch>
            <a:fillRect/>
          </a:stretch>
        </p:blipFill>
        <p:spPr>
          <a:xfrm>
            <a:off x="6867695" y="1795523"/>
            <a:ext cx="4787795" cy="3087402"/>
          </a:xfrm>
          <a:prstGeom prst="rect">
            <a:avLst/>
          </a:prstGeom>
        </p:spPr>
      </p:pic>
      <p:sp>
        <p:nvSpPr>
          <p:cNvPr id="15" name="TextBox 14">
            <a:extLst>
              <a:ext uri="{FF2B5EF4-FFF2-40B4-BE49-F238E27FC236}">
                <a16:creationId xmlns:a16="http://schemas.microsoft.com/office/drawing/2014/main" id="{2B9C47E2-4B32-0340-B26E-DD1907FE650B}"/>
              </a:ext>
            </a:extLst>
          </p:cNvPr>
          <p:cNvSpPr txBox="1"/>
          <p:nvPr/>
        </p:nvSpPr>
        <p:spPr>
          <a:xfrm>
            <a:off x="291580" y="2326852"/>
            <a:ext cx="244322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Providing caption for media content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8226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E087AD41-675D-751B-CE6D-69CA15AA6DA4}"/>
              </a:ext>
            </a:extLst>
          </p:cNvPr>
          <p:cNvSpPr txBox="1"/>
          <p:nvPr/>
        </p:nvSpPr>
        <p:spPr>
          <a:xfrm>
            <a:off x="291579" y="1309600"/>
            <a:ext cx="12018701" cy="404278"/>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1.2 Time‐based Media  - Provide alternatives for time-based media (audio and video)</a:t>
            </a:r>
          </a:p>
        </p:txBody>
      </p:sp>
      <p:sp>
        <p:nvSpPr>
          <p:cNvPr id="15" name="TextBox 14">
            <a:extLst>
              <a:ext uri="{FF2B5EF4-FFF2-40B4-BE49-F238E27FC236}">
                <a16:creationId xmlns:a16="http://schemas.microsoft.com/office/drawing/2014/main" id="{2B9C47E2-4B32-0340-B26E-DD1907FE650B}"/>
              </a:ext>
            </a:extLst>
          </p:cNvPr>
          <p:cNvSpPr txBox="1"/>
          <p:nvPr/>
        </p:nvSpPr>
        <p:spPr>
          <a:xfrm>
            <a:off x="536510" y="2359504"/>
            <a:ext cx="261866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Providing caption for live audio content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3146E8-FC00-590F-2C7D-4D86824293A8}"/>
              </a:ext>
            </a:extLst>
          </p:cNvPr>
          <p:cNvPicPr>
            <a:picLocks noChangeAspect="1"/>
          </p:cNvPicPr>
          <p:nvPr/>
        </p:nvPicPr>
        <p:blipFill>
          <a:blip r:embed="rId3"/>
          <a:stretch>
            <a:fillRect/>
          </a:stretch>
        </p:blipFill>
        <p:spPr>
          <a:xfrm>
            <a:off x="3255801" y="2427057"/>
            <a:ext cx="3216406" cy="2379045"/>
          </a:xfrm>
          <a:prstGeom prst="rect">
            <a:avLst/>
          </a:prstGeom>
        </p:spPr>
      </p:pic>
      <p:pic>
        <p:nvPicPr>
          <p:cNvPr id="7" name="Picture 6">
            <a:extLst>
              <a:ext uri="{FF2B5EF4-FFF2-40B4-BE49-F238E27FC236}">
                <a16:creationId xmlns:a16="http://schemas.microsoft.com/office/drawing/2014/main" id="{B13E5A56-6148-C496-7E98-398A36A042D5}"/>
              </a:ext>
            </a:extLst>
          </p:cNvPr>
          <p:cNvPicPr>
            <a:picLocks noChangeAspect="1"/>
          </p:cNvPicPr>
          <p:nvPr/>
        </p:nvPicPr>
        <p:blipFill>
          <a:blip r:embed="rId4"/>
          <a:stretch>
            <a:fillRect/>
          </a:stretch>
        </p:blipFill>
        <p:spPr>
          <a:xfrm>
            <a:off x="6959950" y="1861457"/>
            <a:ext cx="4891437" cy="2944645"/>
          </a:xfrm>
          <a:prstGeom prst="rect">
            <a:avLst/>
          </a:prstGeom>
        </p:spPr>
      </p:pic>
    </p:spTree>
    <p:extLst>
      <p:ext uri="{BB962C8B-B14F-4D97-AF65-F5344CB8AC3E}">
        <p14:creationId xmlns:p14="http://schemas.microsoft.com/office/powerpoint/2010/main" val="41832618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E087AD41-675D-751B-CE6D-69CA15AA6DA4}"/>
              </a:ext>
            </a:extLst>
          </p:cNvPr>
          <p:cNvSpPr txBox="1"/>
          <p:nvPr/>
        </p:nvSpPr>
        <p:spPr>
          <a:xfrm>
            <a:off x="291579" y="1309600"/>
            <a:ext cx="12018701" cy="404278"/>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1.2 Time‐based Media  - Provide alternatives for time-based media (audio and video)</a:t>
            </a:r>
          </a:p>
        </p:txBody>
      </p:sp>
      <p:pic>
        <p:nvPicPr>
          <p:cNvPr id="6" name="Picture 5">
            <a:extLst>
              <a:ext uri="{FF2B5EF4-FFF2-40B4-BE49-F238E27FC236}">
                <a16:creationId xmlns:a16="http://schemas.microsoft.com/office/drawing/2014/main" id="{EA80D5B6-2341-A238-5090-BC4725F69396}"/>
              </a:ext>
            </a:extLst>
          </p:cNvPr>
          <p:cNvPicPr>
            <a:picLocks noChangeAspect="1"/>
          </p:cNvPicPr>
          <p:nvPr/>
        </p:nvPicPr>
        <p:blipFill>
          <a:blip r:embed="rId3"/>
          <a:stretch>
            <a:fillRect/>
          </a:stretch>
        </p:blipFill>
        <p:spPr>
          <a:xfrm>
            <a:off x="2861258" y="2865122"/>
            <a:ext cx="3664045" cy="2287225"/>
          </a:xfrm>
          <a:prstGeom prst="rect">
            <a:avLst/>
          </a:prstGeom>
        </p:spPr>
      </p:pic>
      <p:pic>
        <p:nvPicPr>
          <p:cNvPr id="9" name="Picture 8">
            <a:extLst>
              <a:ext uri="{FF2B5EF4-FFF2-40B4-BE49-F238E27FC236}">
                <a16:creationId xmlns:a16="http://schemas.microsoft.com/office/drawing/2014/main" id="{D3367AF4-70B2-70F7-8E4D-E853996E0C9B}"/>
              </a:ext>
            </a:extLst>
          </p:cNvPr>
          <p:cNvPicPr>
            <a:picLocks noChangeAspect="1"/>
          </p:cNvPicPr>
          <p:nvPr/>
        </p:nvPicPr>
        <p:blipFill>
          <a:blip r:embed="rId4"/>
          <a:stretch>
            <a:fillRect/>
          </a:stretch>
        </p:blipFill>
        <p:spPr>
          <a:xfrm>
            <a:off x="6642467" y="1779819"/>
            <a:ext cx="5295125" cy="3372528"/>
          </a:xfrm>
          <a:prstGeom prst="rect">
            <a:avLst/>
          </a:prstGeom>
        </p:spPr>
      </p:pic>
      <p:sp>
        <p:nvSpPr>
          <p:cNvPr id="11" name="TextBox 10">
            <a:extLst>
              <a:ext uri="{FF2B5EF4-FFF2-40B4-BE49-F238E27FC236}">
                <a16:creationId xmlns:a16="http://schemas.microsoft.com/office/drawing/2014/main" id="{B7F77CE6-31E5-CDA8-949B-62F04413D348}"/>
              </a:ext>
            </a:extLst>
          </p:cNvPr>
          <p:cNvSpPr txBox="1"/>
          <p:nvPr/>
        </p:nvSpPr>
        <p:spPr>
          <a:xfrm>
            <a:off x="291580" y="2825042"/>
            <a:ext cx="256967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Providing sign language interpretation for audio content</a:t>
            </a:r>
          </a:p>
        </p:txBody>
      </p:sp>
    </p:spTree>
    <p:extLst>
      <p:ext uri="{BB962C8B-B14F-4D97-AF65-F5344CB8AC3E}">
        <p14:creationId xmlns:p14="http://schemas.microsoft.com/office/powerpoint/2010/main" val="182556334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79A72873-0FA7-5176-3D4F-1D2E5CB3755A}"/>
              </a:ext>
            </a:extLst>
          </p:cNvPr>
          <p:cNvSpPr txBox="1"/>
          <p:nvPr/>
        </p:nvSpPr>
        <p:spPr>
          <a:xfrm>
            <a:off x="291579" y="1309600"/>
            <a:ext cx="12018701" cy="749501"/>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1.3 Adaptable  - Content can be presented in different ways (e.g. through a screen reader) without losing info or structure</a:t>
            </a:r>
          </a:p>
        </p:txBody>
      </p:sp>
      <p:pic>
        <p:nvPicPr>
          <p:cNvPr id="8" name="Picture 7">
            <a:extLst>
              <a:ext uri="{FF2B5EF4-FFF2-40B4-BE49-F238E27FC236}">
                <a16:creationId xmlns:a16="http://schemas.microsoft.com/office/drawing/2014/main" id="{BD5227C9-7E52-7711-D823-F3032AC11D39}"/>
              </a:ext>
            </a:extLst>
          </p:cNvPr>
          <p:cNvPicPr>
            <a:picLocks noChangeAspect="1"/>
          </p:cNvPicPr>
          <p:nvPr/>
        </p:nvPicPr>
        <p:blipFill>
          <a:blip r:embed="rId3"/>
          <a:stretch>
            <a:fillRect/>
          </a:stretch>
        </p:blipFill>
        <p:spPr>
          <a:xfrm>
            <a:off x="2612573" y="2955467"/>
            <a:ext cx="3499754" cy="2328881"/>
          </a:xfrm>
          <a:prstGeom prst="rect">
            <a:avLst/>
          </a:prstGeom>
        </p:spPr>
      </p:pic>
      <p:pic>
        <p:nvPicPr>
          <p:cNvPr id="9" name="Picture 8">
            <a:extLst>
              <a:ext uri="{FF2B5EF4-FFF2-40B4-BE49-F238E27FC236}">
                <a16:creationId xmlns:a16="http://schemas.microsoft.com/office/drawing/2014/main" id="{D88D667B-1F0C-9EC9-AEA8-F342B4D296D7}"/>
              </a:ext>
            </a:extLst>
          </p:cNvPr>
          <p:cNvPicPr>
            <a:picLocks noChangeAspect="1"/>
          </p:cNvPicPr>
          <p:nvPr/>
        </p:nvPicPr>
        <p:blipFill rotWithShape="1">
          <a:blip r:embed="rId4"/>
          <a:srcRect b="8577"/>
          <a:stretch/>
        </p:blipFill>
        <p:spPr>
          <a:xfrm>
            <a:off x="6417129" y="1961322"/>
            <a:ext cx="5529943" cy="3407461"/>
          </a:xfrm>
          <a:prstGeom prst="rect">
            <a:avLst/>
          </a:prstGeom>
        </p:spPr>
      </p:pic>
      <p:sp>
        <p:nvSpPr>
          <p:cNvPr id="10" name="TextBox 9">
            <a:extLst>
              <a:ext uri="{FF2B5EF4-FFF2-40B4-BE49-F238E27FC236}">
                <a16:creationId xmlns:a16="http://schemas.microsoft.com/office/drawing/2014/main" id="{0722163A-0F26-5309-A009-588A0D92B726}"/>
              </a:ext>
            </a:extLst>
          </p:cNvPr>
          <p:cNvSpPr txBox="1"/>
          <p:nvPr/>
        </p:nvSpPr>
        <p:spPr>
          <a:xfrm>
            <a:off x="352421" y="2929629"/>
            <a:ext cx="22601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Web page with reading sequence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00354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369DB-1F09-5DF7-4730-FE4B2818982A}"/>
              </a:ext>
            </a:extLst>
          </p:cNvPr>
          <p:cNvSpPr txBox="1"/>
          <p:nvPr/>
        </p:nvSpPr>
        <p:spPr>
          <a:xfrm>
            <a:off x="173102" y="475455"/>
            <a:ext cx="7520921" cy="523220"/>
          </a:xfrm>
          <a:prstGeom prst="rect">
            <a:avLst/>
          </a:prstGeom>
          <a:noFill/>
        </p:spPr>
        <p:txBody>
          <a:bodyPr wrap="square">
            <a:spAutoFit/>
          </a:bodyPr>
          <a:lstStyle>
            <a:defPPr>
              <a:defRPr lang="en-US"/>
            </a:defPPr>
            <a:lvl3pPr marL="571500" marR="1301750" lvl="2" algn="just">
              <a:lnSpc>
                <a:spcPct val="125000"/>
              </a:lnSpc>
              <a:defRPr>
                <a:solidFill>
                  <a:srgbClr val="666666"/>
                </a:solidFill>
                <a:latin typeface="Poppins"/>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oppins"/>
                <a:ea typeface="+mn-ea"/>
                <a:cs typeface="+mn-cs"/>
              </a:rPr>
              <a:t>WCAG 2.1 Guidelines</a:t>
            </a:r>
          </a:p>
        </p:txBody>
      </p:sp>
      <p:sp>
        <p:nvSpPr>
          <p:cNvPr id="5" name="TextBox 4">
            <a:extLst>
              <a:ext uri="{FF2B5EF4-FFF2-40B4-BE49-F238E27FC236}">
                <a16:creationId xmlns:a16="http://schemas.microsoft.com/office/drawing/2014/main" id="{79A72873-0FA7-5176-3D4F-1D2E5CB3755A}"/>
              </a:ext>
            </a:extLst>
          </p:cNvPr>
          <p:cNvSpPr txBox="1"/>
          <p:nvPr/>
        </p:nvSpPr>
        <p:spPr>
          <a:xfrm>
            <a:off x="291579" y="1309600"/>
            <a:ext cx="12018701" cy="749501"/>
          </a:xfrm>
          <a:prstGeom prst="rect">
            <a:avLst/>
          </a:prstGeom>
          <a:noFill/>
        </p:spPr>
        <p:txBody>
          <a:bodyPr wrap="square">
            <a:spAutoFit/>
          </a:bodyPr>
          <a:lstStyle/>
          <a:p>
            <a:pPr marL="0" marR="1301750" lvl="0" indent="0" algn="just" defTabSz="914400" rtl="0" eaLnBrk="1" fontAlgn="auto" latinLnBrk="0" hangingPunct="1">
              <a:lnSpc>
                <a:spcPct val="125000"/>
              </a:lnSpc>
              <a:spcBef>
                <a:spcPts val="0"/>
              </a:spcBef>
              <a:spcAft>
                <a:spcPts val="0"/>
              </a:spcAft>
              <a:buClrTx/>
              <a:buSzTx/>
              <a:buFontTx/>
              <a:buNone/>
              <a:tabLst/>
              <a:defRPr/>
            </a:pPr>
            <a:r>
              <a:rPr kumimoji="0" lang="en-US" sz="1800" b="0" i="0" u="none" strike="noStrike" kern="1000" cap="none" spc="0" normalizeH="0" baseline="0" noProof="0" dirty="0">
                <a:ln>
                  <a:noFill/>
                </a:ln>
                <a:solidFill>
                  <a:srgbClr val="595959"/>
                </a:solidFill>
                <a:effectLst/>
                <a:uLnTx/>
                <a:uFillTx/>
                <a:latin typeface="Century Gothic" panose="020B0502020202020204" pitchFamily="34" charset="0"/>
                <a:ea typeface="Century Gothic" panose="020B0502020202020204" pitchFamily="34" charset="0"/>
                <a:cs typeface="Times New Roman" panose="02020603050405020304" pitchFamily="18" charset="0"/>
              </a:rPr>
              <a:t>1.3 Adaptable  - Content can be presented in different ways (e.g. through a screen reader) without losing info or structure</a:t>
            </a:r>
          </a:p>
        </p:txBody>
      </p:sp>
      <p:sp>
        <p:nvSpPr>
          <p:cNvPr id="4" name="TextBox 3">
            <a:extLst>
              <a:ext uri="{FF2B5EF4-FFF2-40B4-BE49-F238E27FC236}">
                <a16:creationId xmlns:a16="http://schemas.microsoft.com/office/drawing/2014/main" id="{76A89AF9-FA09-A61D-7AB7-4E00BC20D9BA}"/>
              </a:ext>
            </a:extLst>
          </p:cNvPr>
          <p:cNvSpPr txBox="1"/>
          <p:nvPr/>
        </p:nvSpPr>
        <p:spPr>
          <a:xfrm>
            <a:off x="352421" y="2929629"/>
            <a:ext cx="26030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Case: Display orientation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58A47E7-62EC-5503-DD12-8E049E200DBF}"/>
              </a:ext>
            </a:extLst>
          </p:cNvPr>
          <p:cNvPicPr>
            <a:picLocks noChangeAspect="1"/>
          </p:cNvPicPr>
          <p:nvPr/>
        </p:nvPicPr>
        <p:blipFill>
          <a:blip r:embed="rId3"/>
          <a:stretch>
            <a:fillRect/>
          </a:stretch>
        </p:blipFill>
        <p:spPr>
          <a:xfrm>
            <a:off x="2873825" y="2990564"/>
            <a:ext cx="3902531" cy="2681862"/>
          </a:xfrm>
          <a:prstGeom prst="rect">
            <a:avLst/>
          </a:prstGeom>
        </p:spPr>
      </p:pic>
      <p:pic>
        <p:nvPicPr>
          <p:cNvPr id="8" name="Picture 7">
            <a:extLst>
              <a:ext uri="{FF2B5EF4-FFF2-40B4-BE49-F238E27FC236}">
                <a16:creationId xmlns:a16="http://schemas.microsoft.com/office/drawing/2014/main" id="{DE8A2F8C-E43B-5F13-9E0B-78E32BF4AE4B}"/>
              </a:ext>
            </a:extLst>
          </p:cNvPr>
          <p:cNvPicPr>
            <a:picLocks noChangeAspect="1"/>
          </p:cNvPicPr>
          <p:nvPr/>
        </p:nvPicPr>
        <p:blipFill>
          <a:blip r:embed="rId4"/>
          <a:stretch>
            <a:fillRect/>
          </a:stretch>
        </p:blipFill>
        <p:spPr>
          <a:xfrm>
            <a:off x="6909241" y="2059101"/>
            <a:ext cx="5045334" cy="3613325"/>
          </a:xfrm>
          <a:prstGeom prst="rect">
            <a:avLst/>
          </a:prstGeom>
        </p:spPr>
      </p:pic>
    </p:spTree>
    <p:extLst>
      <p:ext uri="{BB962C8B-B14F-4D97-AF65-F5344CB8AC3E}">
        <p14:creationId xmlns:p14="http://schemas.microsoft.com/office/powerpoint/2010/main" val="28747459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3936</Words>
  <Application>Microsoft Office PowerPoint</Application>
  <PresentationFormat>Widescreen</PresentationFormat>
  <Paragraphs>434</Paragraphs>
  <Slides>40</Slides>
  <Notes>39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Arial</vt:lpstr>
      <vt:lpstr>Calibri</vt:lpstr>
      <vt:lpstr>Calibri Light</vt:lpstr>
      <vt:lpstr>Century Gothic</vt:lpstr>
      <vt:lpstr>inherit</vt:lpstr>
      <vt:lpstr>Noto Sans</vt:lpstr>
      <vt:lpstr>Poppins</vt:lpstr>
      <vt:lpstr>Roboto</vt:lpstr>
      <vt:lpstr>Symbol</vt:lpstr>
      <vt:lpstr>Times New Roman</vt:lpstr>
      <vt:lpstr>Verdana</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Mishra</dc:creator>
  <cp:lastModifiedBy>Md Sharique</cp:lastModifiedBy>
  <cp:revision>6</cp:revision>
  <dcterms:created xsi:type="dcterms:W3CDTF">2022-07-14T12:20:01Z</dcterms:created>
  <dcterms:modified xsi:type="dcterms:W3CDTF">2022-07-16T10:12:39Z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2022-07-14T12:20:01Z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f7c069ed-8eed-416f-851b-4e465d295733</vt:lpwstr>
  </property>
  <property fmtid="{D5CDD505-2E9C-101B-9397-08002B2CF9AE}" pid="7" name="MSIP_Label_defa4170-0d19-0005-0004-bc88714345d2_ActionId">
    <vt:lpwstr>d80aa2ff-c5c3-4ece-a269-2d181c8958b4</vt:lpwstr>
  </property>
  <property fmtid="{D5CDD505-2E9C-101B-9397-08002B2CF9AE}" pid="8" name="MSIP_Label_defa4170-0d19-0005-0004-bc88714345d2_ContentBits">
    <vt:lpwstr>0</vt:lpwstr>
  </property>
</Properties>
</file>